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4" d="100"/>
          <a:sy n="114" d="100"/>
        </p:scale>
        <p:origin x="-918" y="-2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20BBD9-1721-42D7-BDBB-024EB5E28742}" type="datetimeFigureOut">
              <a:rPr lang="en-US" smtClean="0"/>
              <a:pPr/>
              <a:t>5/31/2011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DB79AC8-1C96-4814-94AB-3143E5E1D923}" type="slidenum">
              <a:rPr lang="en-US" smtClean="0"/>
              <a:pPr/>
              <a:t>‹#›</a:t>
            </a:fld>
            <a:endParaRPr lang="en-US"/>
          </a:p>
        </p:txBody>
      </p:sp>
    </p:spTree>
    <p:extLst>
      <p:ext uri="{BB962C8B-B14F-4D97-AF65-F5344CB8AC3E}">
        <p14:creationId xmlns:p14="http://schemas.microsoft.com/office/powerpoint/2010/main" val="29364683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F7E77DD-E2ED-457E-9614-86D70C653BD7}" type="datetimeFigureOut">
              <a:rPr lang="en-US" smtClean="0"/>
              <a:pPr/>
              <a:t>5/31/2011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40C79E4C-1E2C-42E9-8671-8DEAD1DE547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F7E77DD-E2ED-457E-9614-86D70C653BD7}" type="datetimeFigureOut">
              <a:rPr lang="en-US" smtClean="0"/>
              <a:pPr/>
              <a:t>5/31/2011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C79E4C-1E2C-42E9-8671-8DEAD1DE547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F7E77DD-E2ED-457E-9614-86D70C653BD7}" type="datetimeFigureOut">
              <a:rPr lang="en-US" smtClean="0"/>
              <a:pPr/>
              <a:t>5/31/2011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C79E4C-1E2C-42E9-8671-8DEAD1DE547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F7E77DD-E2ED-457E-9614-86D70C653BD7}" type="datetimeFigureOut">
              <a:rPr lang="en-US" smtClean="0"/>
              <a:pPr/>
              <a:t>5/31/2011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C79E4C-1E2C-42E9-8671-8DEAD1DE547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F7E77DD-E2ED-457E-9614-86D70C653BD7}" type="datetimeFigureOut">
              <a:rPr lang="en-US" smtClean="0"/>
              <a:pPr/>
              <a:t>5/31/2011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C79E4C-1E2C-42E9-8671-8DEAD1DE547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F7E77DD-E2ED-457E-9614-86D70C653BD7}" type="datetimeFigureOut">
              <a:rPr lang="en-US" smtClean="0"/>
              <a:pPr/>
              <a:t>5/31/2011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C79E4C-1E2C-42E9-8671-8DEAD1DE547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F7E77DD-E2ED-457E-9614-86D70C653BD7}" type="datetimeFigureOut">
              <a:rPr lang="en-US" smtClean="0"/>
              <a:pPr/>
              <a:t>5/31/2011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C79E4C-1E2C-42E9-8671-8DEAD1DE547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F7E77DD-E2ED-457E-9614-86D70C653BD7}" type="datetimeFigureOut">
              <a:rPr lang="en-US" smtClean="0"/>
              <a:pPr/>
              <a:t>5/31/2011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C79E4C-1E2C-42E9-8671-8DEAD1DE547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7E77DD-E2ED-457E-9614-86D70C653BD7}" type="datetimeFigureOut">
              <a:rPr lang="en-US" smtClean="0"/>
              <a:pPr/>
              <a:t>5/31/2011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C79E4C-1E2C-42E9-8671-8DEAD1DE547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F7E77DD-E2ED-457E-9614-86D70C653BD7}" type="datetimeFigureOut">
              <a:rPr lang="en-US" smtClean="0"/>
              <a:pPr/>
              <a:t>5/31/2011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C79E4C-1E2C-42E9-8671-8DEAD1DE547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F7E77DD-E2ED-457E-9614-86D70C653BD7}" type="datetimeFigureOut">
              <a:rPr lang="en-US" smtClean="0"/>
              <a:pPr/>
              <a:t>5/31/2011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40C79E4C-1E2C-42E9-8671-8DEAD1DE547C}"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F7E77DD-E2ED-457E-9614-86D70C653BD7}" type="datetimeFigureOut">
              <a:rPr lang="en-US" smtClean="0"/>
              <a:pPr/>
              <a:t>5/31/2011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0C79E4C-1E2C-42E9-8671-8DEAD1DE547C}"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762000"/>
            <a:ext cx="6172200" cy="1828800"/>
          </a:xfrm>
        </p:spPr>
        <p:txBody>
          <a:bodyPr>
            <a:normAutofit fontScale="90000"/>
          </a:bodyPr>
          <a:lstStyle/>
          <a:p>
            <a:pPr marL="448056" lvl="0" indent="-384048" algn="ctr">
              <a:spcBef>
                <a:spcPct val="20000"/>
              </a:spcBef>
              <a:defRPr/>
            </a:pPr>
            <a:r>
              <a:rPr lang="en-US" sz="3900" i="1" dirty="0" smtClean="0">
                <a:ln w="10541" cmpd="sng">
                  <a:solidFill>
                    <a:schemeClr val="tx1"/>
                  </a:solidFill>
                  <a:prstDash val="solid"/>
                </a:ln>
                <a:solidFill>
                  <a:schemeClr val="tx1">
                    <a:lumMod val="85000"/>
                  </a:schemeClr>
                </a:solidFill>
                <a:effectLst/>
                <a:latin typeface="Times New Roman" pitchFamily="18" charset="0"/>
                <a:ea typeface="+mn-ea"/>
                <a:cs typeface="Times New Roman" pitchFamily="18" charset="0"/>
              </a:rPr>
              <a:t>Meeting Agency Reporting Requirements</a:t>
            </a:r>
            <a:r>
              <a:rPr lang="en-US" sz="3900" b="0" i="1" dirty="0" smtClean="0">
                <a:solidFill>
                  <a:prstClr val="black"/>
                </a:solidFill>
                <a:effectLst/>
                <a:latin typeface="Times New Roman" pitchFamily="18" charset="0"/>
                <a:ea typeface="+mn-ea"/>
                <a:cs typeface="Times New Roman" pitchFamily="18" charset="0"/>
              </a:rPr>
              <a:t/>
            </a:r>
            <a:br>
              <a:rPr lang="en-US" sz="3900" b="0" i="1" dirty="0" smtClean="0">
                <a:solidFill>
                  <a:prstClr val="black"/>
                </a:solidFill>
                <a:effectLst/>
                <a:latin typeface="Times New Roman" pitchFamily="18" charset="0"/>
                <a:ea typeface="+mn-ea"/>
                <a:cs typeface="Times New Roman" pitchFamily="18" charset="0"/>
              </a:rPr>
            </a:br>
            <a:endParaRPr lang="en-US" dirty="0"/>
          </a:p>
        </p:txBody>
      </p:sp>
      <p:sp>
        <p:nvSpPr>
          <p:cNvPr id="3" name="Subtitle 2"/>
          <p:cNvSpPr>
            <a:spLocks noGrp="1"/>
          </p:cNvSpPr>
          <p:nvPr>
            <p:ph type="subTitle" idx="1"/>
          </p:nvPr>
        </p:nvSpPr>
        <p:spPr>
          <a:xfrm>
            <a:off x="762000" y="4572000"/>
            <a:ext cx="7854696" cy="1752600"/>
          </a:xfrm>
        </p:spPr>
        <p:txBody>
          <a:bodyPr/>
          <a:lstStyle/>
          <a:p>
            <a:pPr marL="448056" marR="0" lvl="0" indent="-384048" algn="ctr">
              <a:buClr>
                <a:schemeClr val="accent1"/>
              </a:buClr>
              <a:buSzPct val="80000"/>
              <a:defRPr/>
            </a:pPr>
            <a:r>
              <a:rPr lang="en-US" dirty="0" smtClean="0">
                <a:latin typeface="Times New Roman" pitchFamily="18" charset="0"/>
                <a:cs typeface="Times New Roman" pitchFamily="18" charset="0"/>
              </a:rPr>
              <a:t>Lakewood Resource &amp; Referral Center</a:t>
            </a:r>
          </a:p>
          <a:p>
            <a:pPr marL="448056" marR="0" lvl="0" indent="-384048" algn="ctr">
              <a:buClr>
                <a:schemeClr val="accent1"/>
              </a:buClr>
              <a:buSzPct val="80000"/>
              <a:defRPr/>
            </a:pPr>
            <a:r>
              <a:rPr lang="en-US" dirty="0" smtClean="0">
                <a:latin typeface="Times New Roman" pitchFamily="18" charset="0"/>
                <a:cs typeface="Times New Roman" pitchFamily="18" charset="0"/>
              </a:rPr>
              <a:t>212 2</a:t>
            </a:r>
            <a:r>
              <a:rPr lang="en-US" baseline="30000" dirty="0" smtClean="0">
                <a:latin typeface="Times New Roman" pitchFamily="18" charset="0"/>
                <a:cs typeface="Times New Roman" pitchFamily="18" charset="0"/>
              </a:rPr>
              <a:t>nd</a:t>
            </a:r>
            <a:r>
              <a:rPr lang="en-US" dirty="0" smtClean="0">
                <a:latin typeface="Times New Roman" pitchFamily="18" charset="0"/>
                <a:cs typeface="Times New Roman" pitchFamily="18" charset="0"/>
              </a:rPr>
              <a:t> Street Suite 204</a:t>
            </a:r>
          </a:p>
          <a:p>
            <a:pPr marL="448056" marR="0" lvl="0" indent="-384048" algn="ctr">
              <a:buClr>
                <a:schemeClr val="accent1"/>
              </a:buClr>
              <a:buSzPct val="80000"/>
              <a:defRPr/>
            </a:pPr>
            <a:r>
              <a:rPr lang="en-US" dirty="0" smtClean="0">
                <a:latin typeface="Times New Roman" pitchFamily="18" charset="0"/>
                <a:cs typeface="Times New Roman" pitchFamily="18" charset="0"/>
              </a:rPr>
              <a:t>Lakewood, New Jersey 08701</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228600"/>
            <a:ext cx="8229600" cy="1143000"/>
          </a:xfrm>
        </p:spPr>
        <p:txBody>
          <a:bodyPr>
            <a:normAutofit/>
          </a:bodyPr>
          <a:lstStyle/>
          <a:p>
            <a:pPr marL="484632" fontAlgn="auto">
              <a:spcAft>
                <a:spcPts val="0"/>
              </a:spcAft>
              <a:defRPr/>
            </a:pPr>
            <a:r>
              <a:rPr lang="en-US" sz="3000" i="1" dirty="0" smtClean="0">
                <a:solidFill>
                  <a:schemeClr val="tx1"/>
                </a:solidFill>
                <a:effectLst/>
                <a:latin typeface="Times New Roman" pitchFamily="18" charset="0"/>
                <a:cs typeface="Times New Roman" pitchFamily="18" charset="0"/>
              </a:rPr>
              <a:t>What is the Right System?</a:t>
            </a:r>
            <a:r>
              <a:rPr lang="en-US" sz="4000" dirty="0" smtClean="0">
                <a:solidFill>
                  <a:schemeClr val="tx1"/>
                </a:solidFill>
                <a:effectLst/>
              </a:rPr>
              <a:t/>
            </a:r>
            <a:br>
              <a:rPr lang="en-US" sz="4000" dirty="0" smtClean="0">
                <a:solidFill>
                  <a:schemeClr val="tx1"/>
                </a:solidFill>
                <a:effectLst/>
              </a:rPr>
            </a:br>
            <a:endParaRPr lang="en-US" sz="4000" dirty="0" smtClean="0">
              <a:solidFill>
                <a:schemeClr val="tx1"/>
              </a:solidFill>
              <a:effectLst/>
            </a:endParaRPr>
          </a:p>
        </p:txBody>
      </p:sp>
      <p:sp>
        <p:nvSpPr>
          <p:cNvPr id="24579" name="Rectangle 3"/>
          <p:cNvSpPr>
            <a:spLocks noGrp="1" noChangeArrowheads="1"/>
          </p:cNvSpPr>
          <p:nvPr>
            <p:ph idx="1"/>
          </p:nvPr>
        </p:nvSpPr>
        <p:spPr>
          <a:xfrm>
            <a:off x="351692" y="914401"/>
            <a:ext cx="8534400" cy="4530725"/>
          </a:xfrm>
        </p:spPr>
        <p:txBody>
          <a:bodyPr>
            <a:normAutofit/>
          </a:bodyPr>
          <a:lstStyle/>
          <a:p>
            <a:pPr>
              <a:buFont typeface="Wingdings" pitchFamily="2" charset="2"/>
              <a:buNone/>
            </a:pPr>
            <a:r>
              <a:rPr lang="en-US" dirty="0" smtClean="0">
                <a:latin typeface="Times New Roman" pitchFamily="18" charset="0"/>
              </a:rPr>
              <a:t>	</a:t>
            </a:r>
            <a:r>
              <a:rPr lang="en-US" sz="1800" i="1" dirty="0" smtClean="0">
                <a:latin typeface="Times New Roman" pitchFamily="18" charset="0"/>
              </a:rPr>
              <a:t>Every NPO is different – there is no such thing as a ‘model’ finance system. But there are a number of considerations to take into account to find the right approach for your NPO:</a:t>
            </a:r>
          </a:p>
          <a:p>
            <a:pPr>
              <a:buFont typeface="Wingdings" pitchFamily="2" charset="2"/>
              <a:buNone/>
            </a:pPr>
            <a:endParaRPr lang="en-US" sz="1800" i="1" dirty="0" smtClean="0">
              <a:latin typeface="Times New Roman" pitchFamily="18" charset="0"/>
            </a:endParaRPr>
          </a:p>
          <a:p>
            <a:pPr>
              <a:buFont typeface="Wingdings" pitchFamily="2" charset="2"/>
              <a:buNone/>
            </a:pPr>
            <a:endParaRPr lang="en-US" sz="1800" i="1" dirty="0" smtClean="0">
              <a:latin typeface="Times New Roman" pitchFamily="18" charset="0"/>
            </a:endParaRPr>
          </a:p>
          <a:p>
            <a:pPr algn="just"/>
            <a:r>
              <a:rPr lang="en-US" sz="1800" dirty="0" smtClean="0">
                <a:latin typeface="Times New Roman" pitchFamily="18" charset="0"/>
              </a:rPr>
              <a:t>Structure – line management; number of staff, their functions and where they are based; operational structure (e.g. department, branch, function). Organograms are useful here.</a:t>
            </a:r>
          </a:p>
          <a:p>
            <a:r>
              <a:rPr lang="en-US" sz="1800" dirty="0" smtClean="0"/>
              <a:t> </a:t>
            </a:r>
            <a:r>
              <a:rPr lang="en-US" sz="1800" dirty="0" smtClean="0">
                <a:latin typeface="Times New Roman" pitchFamily="18" charset="0"/>
                <a:cs typeface="Times New Roman" pitchFamily="18" charset="0"/>
              </a:rPr>
              <a:t>Activities of the organization – number and type of projects.</a:t>
            </a:r>
          </a:p>
          <a:p>
            <a:r>
              <a:rPr lang="en-US" sz="1800" dirty="0" smtClean="0">
                <a:latin typeface="Times New Roman" pitchFamily="18" charset="0"/>
                <a:cs typeface="Times New Roman" pitchFamily="18" charset="0"/>
              </a:rPr>
              <a:t> Volume and type of financial transactions – do you pay for your goods and services with cash or with suppliers accounts or both?</a:t>
            </a:r>
          </a:p>
          <a:p>
            <a:r>
              <a:rPr lang="en-US" sz="1800" dirty="0" smtClean="0">
                <a:latin typeface="Times New Roman" pitchFamily="18" charset="0"/>
                <a:cs typeface="Times New Roman" pitchFamily="18" charset="0"/>
              </a:rPr>
              <a:t> Resources of the organization – what financial, equipment and human resources are available to help manage the finances?</a:t>
            </a:r>
          </a:p>
          <a:p>
            <a:r>
              <a:rPr lang="en-US" sz="1800" dirty="0" smtClean="0">
                <a:latin typeface="Times New Roman" pitchFamily="18" charset="0"/>
                <a:cs typeface="Times New Roman" pitchFamily="18" charset="0"/>
              </a:rPr>
              <a:t> Reporting requirements – how often and in what format do financial reports have to be produced for the different stakeholders in your organization?</a:t>
            </a:r>
          </a:p>
          <a:p>
            <a:endParaRPr lang="en-US" sz="1800" dirty="0" smtClean="0">
              <a:latin typeface="Times New Roman" pitchFamily="18" charset="0"/>
              <a:cs typeface="Times New Roman" pitchFamily="18" charset="0"/>
            </a:endParaRPr>
          </a:p>
          <a:p>
            <a:pPr algn="just"/>
            <a:endParaRPr lang="en-US" sz="1800" dirty="0" smtClean="0">
              <a:latin typeface="Times New Roman" pitchFamily="18" charset="0"/>
            </a:endParaRPr>
          </a:p>
          <a:p>
            <a:pPr>
              <a:buFont typeface="Wingdings" pitchFamily="2" charset="2"/>
              <a:buNone/>
            </a:pPr>
            <a:endParaRPr lang="en-US" sz="1800" dirty="0" smtClean="0">
              <a:latin typeface="Times New Roman" pitchFamily="18" charset="0"/>
            </a:endParaRPr>
          </a:p>
          <a:p>
            <a:endParaRPr lang="en-US" sz="1800" dirty="0" smtClean="0"/>
          </a:p>
        </p:txBody>
      </p:sp>
    </p:spTree>
  </p:cSld>
  <p:clrMapOvr>
    <a:masterClrMapping/>
  </p:clrMapOvr>
  <p:transition>
    <p:wipe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277813"/>
            <a:ext cx="6705600" cy="484187"/>
          </a:xfrm>
        </p:spPr>
        <p:txBody>
          <a:bodyPr>
            <a:normAutofit fontScale="90000"/>
          </a:bodyPr>
          <a:lstStyle/>
          <a:p>
            <a:pPr marL="484632" fontAlgn="auto">
              <a:spcAft>
                <a:spcPts val="0"/>
              </a:spcAft>
              <a:defRPr/>
            </a:pPr>
            <a:r>
              <a:rPr lang="en-US" sz="2400" i="1" smtClean="0">
                <a:solidFill>
                  <a:schemeClr val="tx1"/>
                </a:solidFill>
                <a:effectLst/>
                <a:latin typeface="Times New Roman" pitchFamily="18" charset="0"/>
              </a:rPr>
              <a:t>Considerations for identifying the right system contd.</a:t>
            </a:r>
          </a:p>
        </p:txBody>
      </p:sp>
      <p:sp>
        <p:nvSpPr>
          <p:cNvPr id="27651" name="Rectangle 3"/>
          <p:cNvSpPr>
            <a:spLocks noGrp="1" noChangeArrowheads="1"/>
          </p:cNvSpPr>
          <p:nvPr>
            <p:ph idx="1"/>
          </p:nvPr>
        </p:nvSpPr>
        <p:spPr>
          <a:xfrm>
            <a:off x="457200" y="1219200"/>
            <a:ext cx="8229600" cy="5257800"/>
          </a:xfrm>
        </p:spPr>
        <p:txBody>
          <a:bodyPr/>
          <a:lstStyle/>
          <a:p>
            <a:pPr marL="0" indent="0">
              <a:buFont typeface="Wingdings" pitchFamily="2" charset="2"/>
              <a:buNone/>
            </a:pPr>
            <a:endParaRPr lang="en-US" sz="1800" i="1" dirty="0" smtClean="0">
              <a:latin typeface="Times New Roman" pitchFamily="18" charset="0"/>
            </a:endParaRPr>
          </a:p>
          <a:p>
            <a:pPr marL="0" indent="0">
              <a:buFont typeface="Wingdings" pitchFamily="2" charset="2"/>
              <a:buNone/>
            </a:pPr>
            <a:endParaRPr lang="en-US" sz="1800" i="1" dirty="0" smtClean="0">
              <a:latin typeface="Times New Roman" pitchFamily="18" charset="0"/>
            </a:endParaRPr>
          </a:p>
          <a:p>
            <a:pPr marL="0" indent="0">
              <a:buFont typeface="Wingdings" pitchFamily="2" charset="2"/>
              <a:buNone/>
            </a:pPr>
            <a:endParaRPr lang="en-US" sz="1800" i="1" dirty="0" smtClean="0">
              <a:latin typeface="Times New Roman" pitchFamily="18" charset="0"/>
            </a:endParaRPr>
          </a:p>
          <a:p>
            <a:pPr marL="0" indent="0">
              <a:buFont typeface="Wingdings" pitchFamily="2" charset="2"/>
              <a:buNone/>
            </a:pPr>
            <a:r>
              <a:rPr lang="en-US" sz="1800" i="1" dirty="0" smtClean="0">
                <a:latin typeface="Times New Roman" pitchFamily="18" charset="0"/>
              </a:rPr>
              <a:t>All of these considerations will help one to decide the most appropriate:</a:t>
            </a:r>
          </a:p>
          <a:p>
            <a:pPr>
              <a:buFont typeface="Wingdings" pitchFamily="2" charset="2"/>
              <a:buNone/>
            </a:pPr>
            <a:endParaRPr lang="en-US" sz="2400" dirty="0" smtClean="0">
              <a:latin typeface="Times New Roman" pitchFamily="18" charset="0"/>
            </a:endParaRPr>
          </a:p>
          <a:p>
            <a:r>
              <a:rPr lang="en-US" sz="1800" dirty="0" smtClean="0">
                <a:latin typeface="Times New Roman" pitchFamily="18" charset="0"/>
              </a:rPr>
              <a:t> method for keeping accounting records;</a:t>
            </a:r>
          </a:p>
          <a:p>
            <a:r>
              <a:rPr lang="en-US" sz="1800" dirty="0" smtClean="0">
                <a:latin typeface="Times New Roman" pitchFamily="18" charset="0"/>
              </a:rPr>
              <a:t> coding structure for transactions;</a:t>
            </a:r>
          </a:p>
          <a:p>
            <a:r>
              <a:rPr lang="en-US" sz="1800" dirty="0" smtClean="0">
                <a:latin typeface="Times New Roman" pitchFamily="18" charset="0"/>
              </a:rPr>
              <a:t> financial policies; and</a:t>
            </a:r>
          </a:p>
          <a:p>
            <a:r>
              <a:rPr lang="en-US" sz="1800" dirty="0" smtClean="0">
                <a:latin typeface="Times New Roman" pitchFamily="18" charset="0"/>
              </a:rPr>
              <a:t> financial reporting routines.</a:t>
            </a:r>
          </a:p>
          <a:p>
            <a:endParaRPr lang="en-US" sz="2400" dirty="0" smtClean="0">
              <a:latin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152400" y="277813"/>
            <a:ext cx="8534400" cy="1143000"/>
          </a:xfrm>
        </p:spPr>
        <p:txBody>
          <a:bodyPr>
            <a:normAutofit/>
          </a:bodyPr>
          <a:lstStyle/>
          <a:p>
            <a:pPr marL="484632" fontAlgn="auto">
              <a:spcAft>
                <a:spcPts val="0"/>
              </a:spcAft>
              <a:defRPr/>
            </a:pPr>
            <a:r>
              <a:rPr lang="en-US" sz="3600" dirty="0" smtClean="0">
                <a:solidFill>
                  <a:schemeClr val="tx1"/>
                </a:solidFill>
                <a:latin typeface="Times New Roman" pitchFamily="18" charset="0"/>
              </a:rPr>
              <a:t>Steps to Developing a Bookkeeping System</a:t>
            </a:r>
          </a:p>
        </p:txBody>
      </p:sp>
      <p:sp>
        <p:nvSpPr>
          <p:cNvPr id="28675" name="Rectangle 3"/>
          <p:cNvSpPr>
            <a:spLocks noGrp="1" noChangeArrowheads="1"/>
          </p:cNvSpPr>
          <p:nvPr>
            <p:ph idx="1"/>
          </p:nvPr>
        </p:nvSpPr>
        <p:spPr>
          <a:xfrm>
            <a:off x="422031" y="2590800"/>
            <a:ext cx="8229600" cy="2743200"/>
          </a:xfrm>
        </p:spPr>
        <p:txBody>
          <a:bodyPr/>
          <a:lstStyle/>
          <a:p>
            <a:pPr marL="609600" indent="-609600">
              <a:buFont typeface="Wingdings" pitchFamily="2" charset="2"/>
              <a:buAutoNum type="arabicPeriod"/>
            </a:pPr>
            <a:r>
              <a:rPr lang="en-US" sz="1800" dirty="0" smtClean="0">
                <a:latin typeface="Times New Roman" pitchFamily="18" charset="0"/>
                <a:cs typeface="Times New Roman" pitchFamily="18" charset="0"/>
              </a:rPr>
              <a:t>Develop an organization chart and job descriptions of staff.</a:t>
            </a:r>
          </a:p>
          <a:p>
            <a:pPr marL="609600" indent="-609600">
              <a:buFont typeface="Wingdings" pitchFamily="2" charset="2"/>
              <a:buAutoNum type="arabicPeriod"/>
            </a:pPr>
            <a:r>
              <a:rPr lang="en-US" sz="1800" dirty="0" smtClean="0">
                <a:latin typeface="Times New Roman" pitchFamily="18" charset="0"/>
                <a:cs typeface="Times New Roman" pitchFamily="18" charset="0"/>
              </a:rPr>
              <a:t>Produce a budget based on activity plans. </a:t>
            </a:r>
          </a:p>
          <a:p>
            <a:pPr marL="609600" indent="-609600">
              <a:buFont typeface="Wingdings" pitchFamily="2" charset="2"/>
              <a:buAutoNum type="arabicPeriod"/>
            </a:pPr>
            <a:r>
              <a:rPr lang="en-US" sz="1800" dirty="0" smtClean="0">
                <a:latin typeface="Times New Roman" pitchFamily="18" charset="0"/>
                <a:cs typeface="Times New Roman" pitchFamily="18" charset="0"/>
              </a:rPr>
              <a:t>Develop a financial accounts structure – including a Chart of Accounts and Project Cost Centers.</a:t>
            </a:r>
          </a:p>
          <a:p>
            <a:pPr marL="609600" indent="-609600">
              <a:buFont typeface="Wingdings" pitchFamily="2" charset="2"/>
              <a:buAutoNum type="arabicPeriod"/>
            </a:pPr>
            <a:r>
              <a:rPr lang="en-US" sz="1800" dirty="0" smtClean="0">
                <a:latin typeface="Times New Roman" pitchFamily="18" charset="0"/>
                <a:cs typeface="Times New Roman" pitchFamily="18" charset="0"/>
              </a:rPr>
              <a:t>Develop a ‘Finance Manual’ – or a file of established policies and procedures.</a:t>
            </a:r>
          </a:p>
          <a:p>
            <a:pPr marL="609600" indent="-609600">
              <a:buFont typeface="Wingdings" pitchFamily="2" charset="2"/>
              <a:buAutoNum type="arabicPeriod" startAt="5"/>
            </a:pPr>
            <a:r>
              <a:rPr lang="en-US" sz="1800" dirty="0" smtClean="0">
                <a:latin typeface="Times New Roman" pitchFamily="18" charset="0"/>
                <a:cs typeface="Times New Roman" pitchFamily="18" charset="0"/>
              </a:rPr>
              <a:t>Keep financial records</a:t>
            </a:r>
          </a:p>
          <a:p>
            <a:pPr marL="609600" indent="-609600">
              <a:buFont typeface="Wingdings" pitchFamily="2" charset="2"/>
              <a:buAutoNum type="arabicPeriod" startAt="5"/>
            </a:pPr>
            <a:r>
              <a:rPr lang="en-US" sz="1800" dirty="0" smtClean="0">
                <a:latin typeface="Times New Roman" pitchFamily="18" charset="0"/>
                <a:cs typeface="Times New Roman" pitchFamily="18" charset="0"/>
              </a:rPr>
              <a:t>Produce financial reports or statements</a:t>
            </a:r>
          </a:p>
          <a:p>
            <a:pPr marL="609600" indent="-609600">
              <a:buFont typeface="Wingdings" pitchFamily="2" charset="2"/>
              <a:buAutoNum type="arabicPeriod"/>
            </a:pPr>
            <a:endParaRPr lang="en-US" sz="2400" dirty="0" smtClean="0"/>
          </a:p>
        </p:txBody>
      </p:sp>
    </p:spTree>
  </p:cSld>
  <p:clrMapOvr>
    <a:masterClrMapping/>
  </p:clrMapOvr>
  <p:transition>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idx="1"/>
          </p:nvPr>
        </p:nvSpPr>
        <p:spPr>
          <a:xfrm>
            <a:off x="140677" y="152401"/>
            <a:ext cx="8546123" cy="5978525"/>
          </a:xfrm>
        </p:spPr>
        <p:txBody>
          <a:bodyPr/>
          <a:lstStyle/>
          <a:p>
            <a:pPr>
              <a:buFont typeface="Wingdings" pitchFamily="2" charset="2"/>
              <a:buNone/>
            </a:pPr>
            <a:r>
              <a:rPr lang="en-US" sz="2400" i="1" dirty="0" smtClean="0">
                <a:latin typeface="Times New Roman" pitchFamily="18" charset="0"/>
                <a:cs typeface="Times New Roman" pitchFamily="18" charset="0"/>
              </a:rPr>
              <a:t>1.	Developing an organization chart</a:t>
            </a:r>
          </a:p>
          <a:p>
            <a:pPr>
              <a:buFont typeface="Wingdings" pitchFamily="2" charset="2"/>
              <a:buNone/>
            </a:pPr>
            <a:endParaRPr lang="en-US" sz="2400" dirty="0" smtClean="0"/>
          </a:p>
          <a:p>
            <a:pPr>
              <a:buFont typeface="Wingdings" pitchFamily="2" charset="2"/>
              <a:buNone/>
            </a:pPr>
            <a:r>
              <a:rPr lang="en-US" sz="2400" dirty="0" smtClean="0"/>
              <a:t>	</a:t>
            </a:r>
            <a:r>
              <a:rPr lang="en-US" sz="1800" dirty="0" smtClean="0">
                <a:latin typeface="Times New Roman" pitchFamily="18" charset="0"/>
                <a:cs typeface="Times New Roman" pitchFamily="18" charset="0"/>
              </a:rPr>
              <a:t>The way that an NPO is structured and registered has an impact on its legal status, accountability and transparency. </a:t>
            </a:r>
          </a:p>
          <a:p>
            <a:pPr>
              <a:buFont typeface="Wingdings" pitchFamily="2" charset="2"/>
              <a:buNone/>
            </a:pPr>
            <a:endParaRPr lang="en-US" sz="1800" dirty="0" smtClean="0">
              <a:latin typeface="Times New Roman" pitchFamily="18" charset="0"/>
              <a:cs typeface="Times New Roman" pitchFamily="18" charset="0"/>
            </a:endParaRPr>
          </a:p>
          <a:p>
            <a:pPr>
              <a:buFont typeface="Wingdings" pitchFamily="2" charset="2"/>
              <a:buNone/>
            </a:pPr>
            <a:r>
              <a:rPr lang="en-US" sz="1800" dirty="0" smtClean="0">
                <a:latin typeface="Times New Roman" pitchFamily="18" charset="0"/>
                <a:cs typeface="Times New Roman" pitchFamily="18" charset="0"/>
              </a:rPr>
              <a:t>	Every NPO should have a founding document such as a Constitution or Memorandum and Articles of Association.</a:t>
            </a:r>
          </a:p>
          <a:p>
            <a:pPr>
              <a:buFont typeface="Wingdings" pitchFamily="2" charset="2"/>
              <a:buNone/>
            </a:pPr>
            <a:r>
              <a:rPr lang="en-US" sz="1800" dirty="0" smtClean="0">
                <a:latin typeface="Times New Roman" pitchFamily="18" charset="0"/>
                <a:cs typeface="Times New Roman" pitchFamily="18" charset="0"/>
              </a:rPr>
              <a:t>		The constitution  describes, amongst other things:</a:t>
            </a:r>
          </a:p>
          <a:p>
            <a:pPr indent="863600">
              <a:buNone/>
            </a:pPr>
            <a:r>
              <a:rPr lang="en-US" sz="1800" dirty="0" smtClean="0">
                <a:latin typeface="Times New Roman" pitchFamily="18" charset="0"/>
                <a:cs typeface="Times New Roman" pitchFamily="18" charset="0"/>
              </a:rPr>
              <a:t>- the name and registered address of the NPO;</a:t>
            </a:r>
          </a:p>
          <a:p>
            <a:pPr indent="863600">
              <a:buNone/>
            </a:pPr>
            <a:r>
              <a:rPr lang="en-US" sz="1800" dirty="0" smtClean="0">
                <a:latin typeface="Times New Roman" pitchFamily="18" charset="0"/>
                <a:cs typeface="Times New Roman" pitchFamily="18" charset="0"/>
              </a:rPr>
              <a:t> - the objects of the organization and target group;</a:t>
            </a:r>
          </a:p>
          <a:p>
            <a:pPr marL="1379538" indent="-68263">
              <a:buNone/>
            </a:pPr>
            <a:r>
              <a:rPr lang="en-US" sz="1800" dirty="0" smtClean="0">
                <a:latin typeface="Times New Roman" pitchFamily="18" charset="0"/>
                <a:cs typeface="Times New Roman" pitchFamily="18" charset="0"/>
              </a:rPr>
              <a:t> - the system of accountability – i.e. who is the governing body, its powers and            responsibilities; and</a:t>
            </a:r>
          </a:p>
          <a:p>
            <a:pPr indent="863600">
              <a:buNone/>
            </a:pPr>
            <a:r>
              <a:rPr lang="en-US" sz="1800" dirty="0" smtClean="0">
                <a:latin typeface="Times New Roman" pitchFamily="18" charset="0"/>
                <a:cs typeface="Times New Roman" pitchFamily="18" charset="0"/>
              </a:rPr>
              <a:t>  - how it raises its funds.</a:t>
            </a:r>
          </a:p>
          <a:p>
            <a:pPr>
              <a:buFont typeface="Wingdings" pitchFamily="2" charset="2"/>
              <a:buNone/>
            </a:pPr>
            <a:endParaRPr lang="en-US" sz="1800" dirty="0" smtClean="0">
              <a:latin typeface="Times New Roman" pitchFamily="18" charset="0"/>
              <a:cs typeface="Times New Roman" pitchFamily="18" charset="0"/>
            </a:endParaRPr>
          </a:p>
          <a:p>
            <a:endParaRPr lang="en-US" sz="2400" dirty="0" smtClean="0"/>
          </a:p>
        </p:txBody>
      </p:sp>
    </p:spTree>
  </p:cSld>
  <p:clrMapOvr>
    <a:masterClrMapping/>
  </p:clrMapOvr>
  <p:transition>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1"/>
          <p:cNvSpPr>
            <a:spLocks noGrp="1" noChangeArrowheads="1"/>
          </p:cNvSpPr>
          <p:nvPr>
            <p:ph idx="1"/>
          </p:nvPr>
        </p:nvSpPr>
        <p:spPr>
          <a:xfrm>
            <a:off x="228600" y="990600"/>
            <a:ext cx="8458200" cy="5562600"/>
          </a:xfrm>
        </p:spPr>
        <p:txBody>
          <a:bodyPr/>
          <a:lstStyle/>
          <a:p>
            <a:pPr marL="457200" indent="-457200">
              <a:lnSpc>
                <a:spcPct val="90000"/>
              </a:lnSpc>
              <a:buFont typeface="Wingdings" pitchFamily="2" charset="2"/>
              <a:buAutoNum type="arabicPeriod" startAt="2"/>
            </a:pPr>
            <a:r>
              <a:rPr lang="en-US" sz="2400" i="1" dirty="0" smtClean="0">
                <a:latin typeface="Times New Roman" pitchFamily="18" charset="0"/>
                <a:cs typeface="Times New Roman" pitchFamily="18" charset="0"/>
              </a:rPr>
              <a:t>Developing a budget</a:t>
            </a:r>
          </a:p>
          <a:p>
            <a:pPr>
              <a:lnSpc>
                <a:spcPct val="90000"/>
              </a:lnSpc>
              <a:buFont typeface="Wingdings" pitchFamily="2" charset="2"/>
              <a:buNone/>
            </a:pPr>
            <a:endParaRPr lang="en-US" sz="2400" dirty="0" smtClean="0"/>
          </a:p>
          <a:p>
            <a:pPr>
              <a:lnSpc>
                <a:spcPct val="90000"/>
              </a:lnSpc>
              <a:buFont typeface="Wingdings" pitchFamily="2" charset="2"/>
              <a:buNone/>
            </a:pPr>
            <a:endParaRPr lang="en-US" sz="2400" dirty="0" smtClean="0"/>
          </a:p>
          <a:p>
            <a:pPr>
              <a:lnSpc>
                <a:spcPct val="90000"/>
              </a:lnSpc>
              <a:buFont typeface="Wingdings" pitchFamily="2" charset="2"/>
              <a:buNone/>
            </a:pPr>
            <a:endParaRPr lang="en-US" sz="2400" dirty="0" smtClean="0"/>
          </a:p>
          <a:p>
            <a:pPr>
              <a:lnSpc>
                <a:spcPct val="90000"/>
              </a:lnSpc>
              <a:buFont typeface="Wingdings" pitchFamily="2" charset="2"/>
              <a:buNone/>
            </a:pPr>
            <a:r>
              <a:rPr lang="en-US" sz="1800" dirty="0" smtClean="0">
                <a:latin typeface="Times New Roman" pitchFamily="18" charset="0"/>
                <a:cs typeface="Times New Roman" pitchFamily="18" charset="0"/>
              </a:rPr>
              <a:t>A budget is derived from an organization's:</a:t>
            </a:r>
          </a:p>
          <a:p>
            <a:pPr>
              <a:lnSpc>
                <a:spcPct val="90000"/>
              </a:lnSpc>
            </a:pPr>
            <a:r>
              <a:rPr lang="en-US" sz="1800" dirty="0" smtClean="0">
                <a:latin typeface="Times New Roman" pitchFamily="18" charset="0"/>
                <a:cs typeface="Times New Roman" pitchFamily="18" charset="0"/>
              </a:rPr>
              <a:t>Vision</a:t>
            </a:r>
          </a:p>
          <a:p>
            <a:pPr>
              <a:lnSpc>
                <a:spcPct val="90000"/>
              </a:lnSpc>
            </a:pPr>
            <a:r>
              <a:rPr lang="en-US" sz="1800" dirty="0" smtClean="0">
                <a:latin typeface="Times New Roman" pitchFamily="18" charset="0"/>
                <a:cs typeface="Times New Roman" pitchFamily="18" charset="0"/>
              </a:rPr>
              <a:t>Mission</a:t>
            </a:r>
          </a:p>
          <a:p>
            <a:pPr>
              <a:lnSpc>
                <a:spcPct val="90000"/>
              </a:lnSpc>
            </a:pPr>
            <a:r>
              <a:rPr lang="en-US" sz="1800" dirty="0" smtClean="0">
                <a:latin typeface="Times New Roman" pitchFamily="18" charset="0"/>
                <a:cs typeface="Times New Roman" pitchFamily="18" charset="0"/>
              </a:rPr>
              <a:t>Goals </a:t>
            </a:r>
          </a:p>
          <a:p>
            <a:pPr>
              <a:lnSpc>
                <a:spcPct val="90000"/>
              </a:lnSpc>
            </a:pPr>
            <a:r>
              <a:rPr lang="en-US" sz="1800" dirty="0" smtClean="0">
                <a:latin typeface="Times New Roman" pitchFamily="18" charset="0"/>
                <a:cs typeface="Times New Roman" pitchFamily="18" charset="0"/>
              </a:rPr>
              <a:t>Objectives </a:t>
            </a:r>
          </a:p>
          <a:p>
            <a:pPr>
              <a:lnSpc>
                <a:spcPct val="90000"/>
              </a:lnSpc>
            </a:pPr>
            <a:r>
              <a:rPr lang="en-US" sz="1800" dirty="0" smtClean="0">
                <a:latin typeface="Times New Roman" pitchFamily="18" charset="0"/>
                <a:cs typeface="Times New Roman" pitchFamily="18" charset="0"/>
              </a:rPr>
              <a:t>Strategies</a:t>
            </a:r>
          </a:p>
          <a:p>
            <a:pPr>
              <a:lnSpc>
                <a:spcPct val="90000"/>
              </a:lnSpc>
            </a:pPr>
            <a:r>
              <a:rPr lang="en-US" sz="1800" dirty="0" smtClean="0">
                <a:latin typeface="Times New Roman" pitchFamily="18" charset="0"/>
                <a:cs typeface="Times New Roman" pitchFamily="18" charset="0"/>
              </a:rPr>
              <a:t>Activities</a:t>
            </a:r>
          </a:p>
          <a:p>
            <a:pPr>
              <a:lnSpc>
                <a:spcPct val="90000"/>
              </a:lnSpc>
              <a:buFont typeface="Wingdings" pitchFamily="2" charset="2"/>
              <a:buNone/>
            </a:pPr>
            <a:endParaRPr lang="en-US" sz="2400" dirty="0" smtClean="0"/>
          </a:p>
        </p:txBody>
      </p:sp>
    </p:spTree>
  </p:cSld>
  <p:clrMapOvr>
    <a:masterClrMapping/>
  </p:clrMapOvr>
  <p:transition>
    <p:wipe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idx="1"/>
          </p:nvPr>
        </p:nvSpPr>
        <p:spPr>
          <a:xfrm>
            <a:off x="152400" y="762000"/>
            <a:ext cx="8763000" cy="5791200"/>
          </a:xfrm>
        </p:spPr>
        <p:txBody>
          <a:bodyPr/>
          <a:lstStyle/>
          <a:p>
            <a:pPr marL="609600" indent="-609600">
              <a:buFont typeface="Wingdings" pitchFamily="2" charset="2"/>
              <a:buAutoNum type="arabicPeriod" startAt="3"/>
            </a:pPr>
            <a:r>
              <a:rPr lang="en-US" sz="2400" i="1" dirty="0" smtClean="0">
                <a:latin typeface="Times New Roman" pitchFamily="18" charset="0"/>
                <a:cs typeface="Times New Roman" pitchFamily="18" charset="0"/>
              </a:rPr>
              <a:t>Developing a financial accounts structure based on:</a:t>
            </a:r>
          </a:p>
          <a:p>
            <a:pPr marL="609600" indent="-609600">
              <a:buNone/>
            </a:pPr>
            <a:endParaRPr lang="en-US" sz="2400" i="1" dirty="0" smtClean="0">
              <a:latin typeface="Times New Roman" pitchFamily="18" charset="0"/>
              <a:cs typeface="Times New Roman" pitchFamily="18" charset="0"/>
            </a:endParaRPr>
          </a:p>
          <a:p>
            <a:pPr marL="990600" lvl="1" indent="-533400"/>
            <a:r>
              <a:rPr lang="en-US" sz="1800" dirty="0" smtClean="0">
                <a:latin typeface="Times New Roman" pitchFamily="18" charset="0"/>
                <a:cs typeface="Times New Roman" pitchFamily="18" charset="0"/>
              </a:rPr>
              <a:t>Chart of Accounts</a:t>
            </a:r>
          </a:p>
          <a:p>
            <a:pPr marL="990600" lvl="1" indent="-533400"/>
            <a:r>
              <a:rPr lang="en-US" sz="1800" dirty="0" smtClean="0">
                <a:latin typeface="Times New Roman" pitchFamily="18" charset="0"/>
                <a:cs typeface="Times New Roman" pitchFamily="18" charset="0"/>
              </a:rPr>
              <a:t>Cost Centers</a:t>
            </a:r>
          </a:p>
          <a:p>
            <a:pPr marL="990600" lvl="1" indent="-533400">
              <a:buFont typeface="Wingdings" pitchFamily="2" charset="2"/>
              <a:buNone/>
            </a:pPr>
            <a:endParaRPr lang="en-US" sz="1800" dirty="0" smtClean="0">
              <a:latin typeface="Times New Roman" pitchFamily="18" charset="0"/>
              <a:cs typeface="Times New Roman" pitchFamily="18" charset="0"/>
            </a:endParaRPr>
          </a:p>
          <a:p>
            <a:pPr marL="990600" lvl="1" indent="-533400">
              <a:buFont typeface="Wingdings" pitchFamily="2" charset="2"/>
              <a:buNone/>
            </a:pPr>
            <a:endParaRPr lang="en-US" sz="1800" dirty="0" smtClean="0">
              <a:latin typeface="Times New Roman" pitchFamily="18" charset="0"/>
              <a:cs typeface="Times New Roman" pitchFamily="18" charset="0"/>
            </a:endParaRPr>
          </a:p>
          <a:p>
            <a:pPr marL="990600" lvl="1" indent="-533400">
              <a:buFont typeface="Wingdings" pitchFamily="2" charset="2"/>
              <a:buNone/>
            </a:pPr>
            <a:r>
              <a:rPr lang="en-US" sz="1800" u="sng" dirty="0" smtClean="0">
                <a:latin typeface="Times New Roman" pitchFamily="18" charset="0"/>
                <a:cs typeface="Times New Roman" pitchFamily="18" charset="0"/>
              </a:rPr>
              <a:t>Chart of Accounts</a:t>
            </a:r>
          </a:p>
          <a:p>
            <a:pPr marL="398463" lvl="1" indent="-1588">
              <a:buFont typeface="Wingdings" pitchFamily="2" charset="2"/>
              <a:buNone/>
            </a:pPr>
            <a:r>
              <a:rPr lang="en-US" sz="1800" dirty="0" smtClean="0">
                <a:latin typeface="Times New Roman" pitchFamily="18" charset="0"/>
                <a:cs typeface="Times New Roman" pitchFamily="18" charset="0"/>
              </a:rPr>
              <a:t>The Chart of Accounts is probably the  most important organizing tool for the  accounting and reporting processes.</a:t>
            </a:r>
          </a:p>
          <a:p>
            <a:pPr marL="401638" indent="14288">
              <a:buFont typeface="Wingdings" pitchFamily="2" charset="2"/>
              <a:buNone/>
            </a:pPr>
            <a:r>
              <a:rPr lang="en-US" sz="1800" dirty="0" smtClean="0">
                <a:latin typeface="Times New Roman" pitchFamily="18" charset="0"/>
                <a:cs typeface="Times New Roman" pitchFamily="18" charset="0"/>
              </a:rPr>
              <a:t>The chart of accounts is a list of codes representing different categories or groups  of transactions carried on by an NPO.</a:t>
            </a:r>
          </a:p>
          <a:p>
            <a:pPr lvl="1"/>
            <a:r>
              <a:rPr lang="en-US" sz="1800" dirty="0" smtClean="0">
                <a:latin typeface="Times New Roman" pitchFamily="18" charset="0"/>
                <a:cs typeface="Times New Roman" pitchFamily="18" charset="0"/>
              </a:rPr>
              <a:t>NPOs buy a wide variety of goods and services to help achieve their objectives</a:t>
            </a:r>
          </a:p>
          <a:p>
            <a:pPr lvl="1"/>
            <a:r>
              <a:rPr lang="en-US" sz="1800" dirty="0" smtClean="0">
                <a:latin typeface="Times New Roman" pitchFamily="18" charset="0"/>
                <a:cs typeface="Times New Roman" pitchFamily="18" charset="0"/>
              </a:rPr>
              <a:t>They also receive different kinds of income – grants, donations and membership fees</a:t>
            </a:r>
          </a:p>
          <a:p>
            <a:pPr marL="396875" lvl="1" indent="-19050">
              <a:buNone/>
            </a:pPr>
            <a:r>
              <a:rPr lang="en-US" sz="1800" dirty="0" smtClean="0">
                <a:latin typeface="Times New Roman" pitchFamily="18" charset="0"/>
                <a:cs typeface="Times New Roman" pitchFamily="18" charset="0"/>
              </a:rPr>
              <a:t>To make sense of all of this financial activity, it helps to ‘sort’ the different types of income and expense into a series of pre-determined categories.</a:t>
            </a:r>
          </a:p>
          <a:p>
            <a:pPr marL="396875" lvl="1" indent="-19050">
              <a:buNone/>
            </a:pPr>
            <a:r>
              <a:rPr lang="en-US" sz="1800" dirty="0" smtClean="0">
                <a:latin typeface="Times New Roman" pitchFamily="18" charset="0"/>
                <a:cs typeface="Times New Roman" pitchFamily="18" charset="0"/>
              </a:rPr>
              <a:t>Then, when a transaction takes place, it is recorded in the books of account and categorized according to the guidance held in the Chart </a:t>
            </a:r>
            <a:r>
              <a:rPr lang="en-US" sz="1800" smtClean="0">
                <a:latin typeface="Times New Roman" pitchFamily="18" charset="0"/>
                <a:cs typeface="Times New Roman" pitchFamily="18" charset="0"/>
              </a:rPr>
              <a:t>of Accounts</a:t>
            </a:r>
            <a:endParaRPr lang="en-US" sz="1800" dirty="0" smtClean="0">
              <a:latin typeface="Times New Roman" pitchFamily="18" charset="0"/>
              <a:cs typeface="Times New Roman" pitchFamily="18" charset="0"/>
            </a:endParaRPr>
          </a:p>
          <a:p>
            <a:pPr marL="990600" lvl="1" indent="-533400">
              <a:buFont typeface="Wingdings" pitchFamily="2" charset="2"/>
              <a:buNone/>
            </a:pPr>
            <a:endParaRPr lang="en-US" sz="1800" dirty="0" smtClean="0">
              <a:latin typeface="Times New Roman" pitchFamily="18" charset="0"/>
              <a:cs typeface="Times New Roman" pitchFamily="18" charset="0"/>
            </a:endParaRPr>
          </a:p>
          <a:p>
            <a:pPr marL="990600" lvl="1" indent="-533400">
              <a:buFont typeface="Wingdings" pitchFamily="2" charset="2"/>
              <a:buNone/>
            </a:pPr>
            <a:endParaRPr lang="en-US" sz="2400" u="sng" dirty="0" smtClean="0"/>
          </a:p>
        </p:txBody>
      </p:sp>
    </p:spTree>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idx="1"/>
          </p:nvPr>
        </p:nvSpPr>
        <p:spPr>
          <a:xfrm>
            <a:off x="152400" y="685800"/>
            <a:ext cx="8763000" cy="5867400"/>
          </a:xfrm>
        </p:spPr>
        <p:txBody>
          <a:bodyPr/>
          <a:lstStyle/>
          <a:p>
            <a:pPr marL="609600" indent="-609600">
              <a:buFont typeface="Wingdings" pitchFamily="2" charset="2"/>
              <a:buAutoNum type="arabicPeriod" startAt="3"/>
            </a:pPr>
            <a:r>
              <a:rPr lang="en-US" sz="2400" i="1" dirty="0" smtClean="0">
                <a:latin typeface="Times New Roman" pitchFamily="18" charset="0"/>
                <a:cs typeface="Times New Roman" pitchFamily="18" charset="0"/>
              </a:rPr>
              <a:t>Developing a financial accounts structure based on:</a:t>
            </a:r>
          </a:p>
          <a:p>
            <a:pPr marL="609600" indent="-609600">
              <a:buNone/>
            </a:pPr>
            <a:endParaRPr lang="en-US" sz="2400" i="1" dirty="0" smtClean="0">
              <a:latin typeface="Times New Roman" pitchFamily="18" charset="0"/>
              <a:cs typeface="Times New Roman" pitchFamily="18" charset="0"/>
            </a:endParaRPr>
          </a:p>
          <a:p>
            <a:pPr marL="990600" lvl="1" indent="-533400"/>
            <a:r>
              <a:rPr lang="en-US" sz="1800" dirty="0" smtClean="0">
                <a:latin typeface="Times New Roman" pitchFamily="18" charset="0"/>
                <a:cs typeface="Times New Roman" pitchFamily="18" charset="0"/>
              </a:rPr>
              <a:t>Chart of Accounts</a:t>
            </a:r>
          </a:p>
          <a:p>
            <a:pPr marL="990600" lvl="1" indent="-533400"/>
            <a:r>
              <a:rPr lang="en-US" sz="1800" dirty="0" smtClean="0">
                <a:latin typeface="Times New Roman" pitchFamily="18" charset="0"/>
                <a:cs typeface="Times New Roman" pitchFamily="18" charset="0"/>
              </a:rPr>
              <a:t>Cost Centers</a:t>
            </a:r>
          </a:p>
          <a:p>
            <a:pPr marL="990600" lvl="1" indent="-533400">
              <a:buFont typeface="Wingdings" pitchFamily="2" charset="2"/>
              <a:buNone/>
            </a:pPr>
            <a:endParaRPr lang="en-US" sz="1800" dirty="0" smtClean="0">
              <a:latin typeface="Times New Roman" pitchFamily="18" charset="0"/>
              <a:cs typeface="Times New Roman" pitchFamily="18" charset="0"/>
            </a:endParaRPr>
          </a:p>
          <a:p>
            <a:pPr marL="990600" lvl="1" indent="-533400">
              <a:buFont typeface="Wingdings" pitchFamily="2" charset="2"/>
              <a:buNone/>
            </a:pPr>
            <a:endParaRPr lang="en-US" sz="1800" dirty="0" smtClean="0">
              <a:latin typeface="Times New Roman" pitchFamily="18" charset="0"/>
              <a:cs typeface="Times New Roman" pitchFamily="18" charset="0"/>
            </a:endParaRPr>
          </a:p>
          <a:p>
            <a:pPr marL="990600" lvl="1" indent="-533400">
              <a:buFont typeface="Wingdings" pitchFamily="2" charset="2"/>
              <a:buNone/>
            </a:pPr>
            <a:r>
              <a:rPr lang="en-US" sz="1800" u="sng" dirty="0" smtClean="0">
                <a:latin typeface="Times New Roman" pitchFamily="18" charset="0"/>
                <a:cs typeface="Times New Roman" pitchFamily="18" charset="0"/>
              </a:rPr>
              <a:t>Cost Center</a:t>
            </a:r>
          </a:p>
          <a:p>
            <a:pPr marL="461963" indent="14288">
              <a:buFont typeface="Wingdings" pitchFamily="2" charset="2"/>
              <a:buNone/>
            </a:pPr>
            <a:r>
              <a:rPr lang="en-US" sz="1800" dirty="0" smtClean="0">
                <a:latin typeface="Times New Roman" pitchFamily="18" charset="0"/>
                <a:cs typeface="Times New Roman" pitchFamily="18" charset="0"/>
              </a:rPr>
              <a:t>Restricted funds must be accounted for separately to demonstrate to the donor how the funds have been utilized. This is known as </a:t>
            </a:r>
            <a:r>
              <a:rPr lang="en-US" sz="1800" i="1" dirty="0" smtClean="0">
                <a:latin typeface="Times New Roman" pitchFamily="18" charset="0"/>
                <a:cs typeface="Times New Roman" pitchFamily="18" charset="0"/>
              </a:rPr>
              <a:t>fund accounting</a:t>
            </a:r>
            <a:r>
              <a:rPr lang="en-US" sz="1800" dirty="0" smtClean="0">
                <a:latin typeface="Times New Roman" pitchFamily="18" charset="0"/>
                <a:cs typeface="Times New Roman" pitchFamily="18" charset="0"/>
              </a:rPr>
              <a:t> and requires that</a:t>
            </a:r>
          </a:p>
          <a:p>
            <a:pPr marL="461963" indent="14288">
              <a:buFont typeface="Wingdings" pitchFamily="2" charset="2"/>
              <a:buNone/>
            </a:pPr>
            <a:r>
              <a:rPr lang="en-US" sz="1800" dirty="0" smtClean="0">
                <a:latin typeface="Times New Roman" pitchFamily="18" charset="0"/>
                <a:cs typeface="Times New Roman" pitchFamily="18" charset="0"/>
              </a:rPr>
              <a:t>such fund will have a separate code.</a:t>
            </a:r>
          </a:p>
          <a:p>
            <a:pPr marL="461963" indent="14288">
              <a:buFont typeface="Wingdings" pitchFamily="2" charset="2"/>
              <a:buNone/>
            </a:pPr>
            <a:endParaRPr lang="en-US" sz="1800" dirty="0" smtClean="0">
              <a:latin typeface="Times New Roman" pitchFamily="18" charset="0"/>
              <a:cs typeface="Times New Roman" pitchFamily="18" charset="0"/>
            </a:endParaRPr>
          </a:p>
          <a:p>
            <a:pPr marL="461963" indent="14288">
              <a:buFont typeface="Wingdings" pitchFamily="2" charset="2"/>
              <a:buNone/>
            </a:pPr>
            <a:r>
              <a:rPr lang="en-US" sz="1800" dirty="0" smtClean="0">
                <a:latin typeface="Times New Roman" pitchFamily="18" charset="0"/>
                <a:cs typeface="Times New Roman" pitchFamily="18" charset="0"/>
              </a:rPr>
              <a:t>Thus every cost item concerning the fund’s activities is listed under that code.</a:t>
            </a:r>
          </a:p>
          <a:p>
            <a:pPr marL="990600" lvl="1" indent="-533400">
              <a:buFont typeface="Wingdings" pitchFamily="2" charset="2"/>
              <a:buNone/>
            </a:pPr>
            <a:endParaRPr lang="en-US" sz="1800" u="sng" dirty="0" smtClean="0">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3"/>
          <p:cNvSpPr>
            <a:spLocks noGrp="1" noChangeArrowheads="1"/>
          </p:cNvSpPr>
          <p:nvPr>
            <p:ph idx="1"/>
          </p:nvPr>
        </p:nvSpPr>
        <p:spPr>
          <a:xfrm>
            <a:off x="152400" y="152400"/>
            <a:ext cx="8763000" cy="6400800"/>
          </a:xfrm>
        </p:spPr>
        <p:txBody>
          <a:bodyPr/>
          <a:lstStyle/>
          <a:p>
            <a:pPr marL="609600" indent="-609600">
              <a:buFont typeface="Wingdings" pitchFamily="2" charset="2"/>
              <a:buAutoNum type="arabicPeriod" startAt="4"/>
            </a:pPr>
            <a:r>
              <a:rPr lang="en-US" sz="2400" i="1" dirty="0" smtClean="0">
                <a:latin typeface="Times New Roman" pitchFamily="18" charset="0"/>
              </a:rPr>
              <a:t>Developing a finance manual</a:t>
            </a:r>
          </a:p>
          <a:p>
            <a:pPr marL="609600" indent="-609600">
              <a:buFont typeface="Wingdings" pitchFamily="2" charset="2"/>
              <a:buNone/>
            </a:pPr>
            <a:endParaRPr lang="en-US" sz="2400" dirty="0" smtClean="0">
              <a:latin typeface="Times New Roman" pitchFamily="18" charset="0"/>
            </a:endParaRPr>
          </a:p>
          <a:p>
            <a:pPr marL="609600" indent="-609600">
              <a:buFont typeface="Wingdings" pitchFamily="2" charset="2"/>
              <a:buNone/>
            </a:pPr>
            <a:r>
              <a:rPr lang="en-US" sz="1800" dirty="0" smtClean="0">
                <a:latin typeface="Times New Roman" pitchFamily="18" charset="0"/>
              </a:rPr>
              <a:t>A finance manual is a document containing the financial policies of an NGO.</a:t>
            </a:r>
          </a:p>
          <a:p>
            <a:pPr marL="609600" indent="-609600">
              <a:buFont typeface="Wingdings" pitchFamily="2" charset="2"/>
              <a:buNone/>
            </a:pPr>
            <a:endParaRPr lang="en-US" sz="1800" dirty="0" smtClean="0">
              <a:latin typeface="Times New Roman" pitchFamily="18" charset="0"/>
            </a:endParaRPr>
          </a:p>
          <a:p>
            <a:pPr marL="609600" indent="-609600">
              <a:buFont typeface="Wingdings" pitchFamily="2" charset="2"/>
              <a:buNone/>
            </a:pPr>
            <a:r>
              <a:rPr lang="en-US" sz="1800" dirty="0" smtClean="0">
                <a:latin typeface="Times New Roman" pitchFamily="18" charset="0"/>
              </a:rPr>
              <a:t>A financial policy is a rule governing the handling of an NPO’s finances. It includes a</a:t>
            </a:r>
          </a:p>
          <a:p>
            <a:pPr marL="609600" indent="-609600">
              <a:buFont typeface="Wingdings" pitchFamily="2" charset="2"/>
              <a:buNone/>
            </a:pPr>
            <a:r>
              <a:rPr lang="en-US" sz="1800" dirty="0" smtClean="0">
                <a:latin typeface="Times New Roman" pitchFamily="18" charset="0"/>
              </a:rPr>
              <a:t>Statement of Delegated Authority which describes everyone’s  financial roles</a:t>
            </a:r>
          </a:p>
          <a:p>
            <a:pPr marL="609600" indent="-609600">
              <a:buFont typeface="Wingdings" pitchFamily="2" charset="2"/>
              <a:buNone/>
            </a:pPr>
            <a:endParaRPr lang="en-US" sz="1800" dirty="0" smtClean="0">
              <a:latin typeface="Times New Roman" pitchFamily="18" charset="0"/>
            </a:endParaRPr>
          </a:p>
          <a:p>
            <a:pPr>
              <a:buFont typeface="Wingdings" pitchFamily="2" charset="2"/>
              <a:buNone/>
            </a:pPr>
            <a:r>
              <a:rPr lang="en-ZA" sz="1800" i="1" dirty="0" smtClean="0">
                <a:latin typeface="Times New Roman" pitchFamily="18" charset="0"/>
              </a:rPr>
              <a:t>What Financial Policies Do We Need?</a:t>
            </a:r>
          </a:p>
          <a:p>
            <a:pPr>
              <a:buFont typeface="Wingdings" pitchFamily="2" charset="2"/>
              <a:buNone/>
            </a:pPr>
            <a:r>
              <a:rPr lang="en-ZA" sz="1800" i="1" dirty="0" smtClean="0">
                <a:latin typeface="Times New Roman" pitchFamily="18" charset="0"/>
              </a:rPr>
              <a:t>An overall Financial Policy will contain policies that relate to a number of areas such as:</a:t>
            </a:r>
          </a:p>
          <a:p>
            <a:r>
              <a:rPr lang="en-ZA" sz="1800" dirty="0" smtClean="0">
                <a:latin typeface="Times New Roman" pitchFamily="18" charset="0"/>
              </a:rPr>
              <a:t>Donor or income policies (e.g. receipts, deposits)</a:t>
            </a:r>
          </a:p>
          <a:p>
            <a:r>
              <a:rPr lang="en-ZA" sz="1800" dirty="0" smtClean="0">
                <a:latin typeface="Times New Roman" pitchFamily="18" charset="0"/>
              </a:rPr>
              <a:t>Budgeting policies</a:t>
            </a:r>
          </a:p>
          <a:p>
            <a:r>
              <a:rPr lang="en-ZA" sz="1800" dirty="0" smtClean="0">
                <a:latin typeface="Times New Roman" pitchFamily="18" charset="0"/>
              </a:rPr>
              <a:t>Expenditure policies (e.g. amounts, payments, requisitions, non-budgeted expenditure)</a:t>
            </a:r>
          </a:p>
          <a:p>
            <a:pPr>
              <a:lnSpc>
                <a:spcPct val="90000"/>
              </a:lnSpc>
            </a:pPr>
            <a:r>
              <a:rPr lang="en-ZA" sz="1800" dirty="0" smtClean="0">
                <a:latin typeface="Times New Roman" pitchFamily="18" charset="0"/>
              </a:rPr>
              <a:t>Travel policies (e.g. car hire, class of airfare or hotel, per diems) Auditing policies</a:t>
            </a:r>
          </a:p>
          <a:p>
            <a:pPr>
              <a:lnSpc>
                <a:spcPct val="90000"/>
              </a:lnSpc>
            </a:pPr>
            <a:r>
              <a:rPr lang="en-ZA" sz="1800" dirty="0" smtClean="0">
                <a:latin typeface="Times New Roman" pitchFamily="18" charset="0"/>
              </a:rPr>
              <a:t>Assets policies (e.g. purchasing, utilisation, maintenance and disposal – vehicle policies go here).</a:t>
            </a:r>
          </a:p>
          <a:p>
            <a:pPr>
              <a:lnSpc>
                <a:spcPct val="90000"/>
              </a:lnSpc>
            </a:pPr>
            <a:r>
              <a:rPr lang="en-ZA" sz="1800" dirty="0" smtClean="0">
                <a:latin typeface="Times New Roman" pitchFamily="18" charset="0"/>
              </a:rPr>
              <a:t>Petty cash policy</a:t>
            </a:r>
          </a:p>
          <a:p>
            <a:pPr>
              <a:lnSpc>
                <a:spcPct val="90000"/>
              </a:lnSpc>
            </a:pPr>
            <a:r>
              <a:rPr lang="en-ZA" sz="1800" dirty="0" smtClean="0">
                <a:latin typeface="Times New Roman" pitchFamily="18" charset="0"/>
              </a:rPr>
              <a:t>Salary policy</a:t>
            </a:r>
          </a:p>
          <a:p>
            <a:pPr>
              <a:lnSpc>
                <a:spcPct val="90000"/>
              </a:lnSpc>
            </a:pPr>
            <a:r>
              <a:rPr lang="en-ZA" sz="1800" dirty="0" smtClean="0">
                <a:latin typeface="Times New Roman" pitchFamily="18" charset="0"/>
              </a:rPr>
              <a:t>Staff loans</a:t>
            </a:r>
          </a:p>
          <a:p>
            <a:pPr>
              <a:lnSpc>
                <a:spcPct val="90000"/>
              </a:lnSpc>
            </a:pPr>
            <a:r>
              <a:rPr lang="en-ZA" sz="1800" dirty="0" smtClean="0">
                <a:latin typeface="Times New Roman" pitchFamily="18" charset="0"/>
              </a:rPr>
              <a:t>Opening and operating a bank account.</a:t>
            </a:r>
            <a:endParaRPr lang="en-US" sz="1800" dirty="0" smtClean="0">
              <a:latin typeface="Times New Roman" pitchFamily="18" charset="0"/>
            </a:endParaRPr>
          </a:p>
          <a:p>
            <a:endParaRPr lang="en-ZA" sz="1800" dirty="0" smtClean="0">
              <a:latin typeface="Times New Roman" pitchFamily="18" charset="0"/>
            </a:endParaRPr>
          </a:p>
          <a:p>
            <a:pPr marL="609600" indent="-609600">
              <a:buFont typeface="Wingdings" pitchFamily="2" charset="2"/>
              <a:buNone/>
            </a:pPr>
            <a:endParaRPr lang="en-US" sz="1800" dirty="0" smtClean="0">
              <a:latin typeface="Times New Roman" pitchFamily="18" charset="0"/>
            </a:endParaRPr>
          </a:p>
        </p:txBody>
      </p:sp>
    </p:spTree>
  </p:cSld>
  <p:clrMapOvr>
    <a:masterClrMapping/>
  </p:clrMapOvr>
  <p:transition>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457200" y="277818"/>
            <a:ext cx="8229600" cy="788987"/>
          </a:xfrm>
        </p:spPr>
        <p:txBody>
          <a:bodyPr>
            <a:normAutofit/>
          </a:bodyPr>
          <a:lstStyle/>
          <a:p>
            <a:pPr marL="484632" fontAlgn="auto">
              <a:spcAft>
                <a:spcPts val="0"/>
              </a:spcAft>
              <a:defRPr/>
            </a:pPr>
            <a:r>
              <a:rPr lang="en-US" sz="2400" dirty="0" smtClean="0">
                <a:solidFill>
                  <a:schemeClr val="tx1"/>
                </a:solidFill>
                <a:latin typeface="Times New Roman" pitchFamily="18" charset="0"/>
              </a:rPr>
              <a:t>While developing the policy:</a:t>
            </a:r>
          </a:p>
        </p:txBody>
      </p:sp>
      <p:sp>
        <p:nvSpPr>
          <p:cNvPr id="40963" name="Rectangle 3"/>
          <p:cNvSpPr>
            <a:spLocks noGrp="1" noChangeArrowheads="1"/>
          </p:cNvSpPr>
          <p:nvPr>
            <p:ph idx="1"/>
          </p:nvPr>
        </p:nvSpPr>
        <p:spPr>
          <a:xfrm>
            <a:off x="0" y="1066800"/>
            <a:ext cx="8991600" cy="5562600"/>
          </a:xfrm>
        </p:spPr>
        <p:txBody>
          <a:bodyPr/>
          <a:lstStyle/>
          <a:p>
            <a:r>
              <a:rPr lang="en-ZA" sz="1800" dirty="0" smtClean="0">
                <a:latin typeface="Times New Roman" pitchFamily="18" charset="0"/>
              </a:rPr>
              <a:t>Make sure you have enough information to develop the policy.</a:t>
            </a:r>
          </a:p>
          <a:p>
            <a:r>
              <a:rPr lang="en-ZA" sz="1800" dirty="0" smtClean="0">
                <a:latin typeface="Times New Roman" pitchFamily="18" charset="0"/>
              </a:rPr>
              <a:t>Clarify why the policy is needed.  Write a short paragraph or sentence to explain the need. (e.g. We need a per diem policy because staff are doing regular work out of town, and they need to know in advance what money will be available for them).  </a:t>
            </a:r>
          </a:p>
          <a:p>
            <a:r>
              <a:rPr lang="en-ZA" sz="1800" dirty="0" smtClean="0">
                <a:latin typeface="Times New Roman" pitchFamily="18" charset="0"/>
              </a:rPr>
              <a:t>Define any terms that need defining.  (e.g. “Per diem” means daily allowance.)</a:t>
            </a:r>
          </a:p>
          <a:p>
            <a:r>
              <a:rPr lang="en-ZA" sz="1800" dirty="0" smtClean="0">
                <a:latin typeface="Times New Roman" pitchFamily="18" charset="0"/>
              </a:rPr>
              <a:t>Clarify the purpose of the policy.  What do you want the situation to be as a result of having the policy? (e.g. This policy is intended to ensure consistency.</a:t>
            </a:r>
          </a:p>
          <a:p>
            <a:r>
              <a:rPr lang="en-ZA" sz="1800" dirty="0" smtClean="0">
                <a:latin typeface="Times New Roman" pitchFamily="18" charset="0"/>
              </a:rPr>
              <a:t>Clarify organisational principles that underpin the policy (e.g. transparency, consistency).  Note these in writing.</a:t>
            </a:r>
          </a:p>
          <a:p>
            <a:r>
              <a:rPr lang="en-ZA" sz="1800" dirty="0" smtClean="0">
                <a:latin typeface="Times New Roman" pitchFamily="18" charset="0"/>
              </a:rPr>
              <a:t>Clarify who the policy will apply to.  Write this down. (e.g. All staff travelling out of town overnight on project business).</a:t>
            </a:r>
          </a:p>
          <a:p>
            <a:r>
              <a:rPr lang="en-ZA" sz="1800" dirty="0" smtClean="0">
                <a:latin typeface="Times New Roman" pitchFamily="18" charset="0"/>
              </a:rPr>
              <a:t>Clarify the existing situation.  Write a short paragraph/sentence that does this. (e.g. This was always decided on an </a:t>
            </a:r>
            <a:r>
              <a:rPr lang="en-ZA" sz="1800" i="1" dirty="0" smtClean="0">
                <a:latin typeface="Times New Roman" pitchFamily="18" charset="0"/>
              </a:rPr>
              <a:t>ad hoc</a:t>
            </a:r>
            <a:r>
              <a:rPr lang="en-ZA" sz="1800" dirty="0" smtClean="0">
                <a:latin typeface="Times New Roman" pitchFamily="18" charset="0"/>
              </a:rPr>
              <a:t> basis before.)</a:t>
            </a:r>
          </a:p>
          <a:p>
            <a:r>
              <a:rPr lang="en-ZA" sz="1800" dirty="0" smtClean="0">
                <a:latin typeface="Times New Roman" pitchFamily="18" charset="0"/>
              </a:rPr>
              <a:t>Put it all together and then circulate the draft policy for feedback.</a:t>
            </a:r>
          </a:p>
          <a:p>
            <a:endParaRPr lang="en-ZA" sz="1800" dirty="0" smtClean="0">
              <a:latin typeface="Times New Roman" pitchFamily="18" charset="0"/>
            </a:endParaRPr>
          </a:p>
          <a:p>
            <a:endParaRPr lang="en-US" sz="1800" dirty="0" smtClean="0">
              <a:latin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Grp="1" noChangeArrowheads="1"/>
          </p:cNvSpPr>
          <p:nvPr>
            <p:ph idx="1"/>
          </p:nvPr>
        </p:nvSpPr>
        <p:spPr>
          <a:xfrm>
            <a:off x="0" y="304800"/>
            <a:ext cx="8915400" cy="6248400"/>
          </a:xfrm>
        </p:spPr>
        <p:txBody>
          <a:bodyPr/>
          <a:lstStyle/>
          <a:p>
            <a:pPr marL="609600" indent="-609600">
              <a:lnSpc>
                <a:spcPct val="80000"/>
              </a:lnSpc>
              <a:buFont typeface="Wingdings" pitchFamily="2" charset="2"/>
              <a:buAutoNum type="arabicPeriod" startAt="5"/>
            </a:pPr>
            <a:r>
              <a:rPr lang="en-US" dirty="0" smtClean="0">
                <a:latin typeface="Times New Roman" pitchFamily="18" charset="0"/>
              </a:rPr>
              <a:t>Keeping Financial Records</a:t>
            </a:r>
          </a:p>
          <a:p>
            <a:pPr marL="609600" indent="-609600">
              <a:lnSpc>
                <a:spcPct val="80000"/>
              </a:lnSpc>
              <a:buFont typeface="Wingdings" pitchFamily="2" charset="2"/>
              <a:buNone/>
            </a:pPr>
            <a:endParaRPr lang="en-US" sz="2000" dirty="0" smtClean="0">
              <a:latin typeface="Times New Roman" pitchFamily="18" charset="0"/>
            </a:endParaRPr>
          </a:p>
          <a:p>
            <a:pPr marL="609600" indent="-609600">
              <a:lnSpc>
                <a:spcPct val="80000"/>
              </a:lnSpc>
              <a:buFont typeface="Wingdings" pitchFamily="2" charset="2"/>
              <a:buNone/>
            </a:pPr>
            <a:r>
              <a:rPr lang="en-US" sz="1800" i="1" dirty="0" smtClean="0">
                <a:latin typeface="Times New Roman" pitchFamily="18" charset="0"/>
              </a:rPr>
              <a:t>	Our financial records will be most beneficial when we keep accurate books of accounts.</a:t>
            </a:r>
          </a:p>
          <a:p>
            <a:pPr marL="609600" indent="-609600">
              <a:lnSpc>
                <a:spcPct val="80000"/>
              </a:lnSpc>
              <a:buFont typeface="Wingdings" pitchFamily="2" charset="2"/>
              <a:buNone/>
            </a:pPr>
            <a:endParaRPr lang="en-US" sz="2000" dirty="0" smtClean="0">
              <a:latin typeface="Times New Roman" pitchFamily="18" charset="0"/>
            </a:endParaRPr>
          </a:p>
          <a:p>
            <a:pPr marL="609600" indent="-609600">
              <a:lnSpc>
                <a:spcPct val="80000"/>
              </a:lnSpc>
              <a:buFont typeface="Wingdings" pitchFamily="2" charset="2"/>
              <a:buNone/>
            </a:pPr>
            <a:r>
              <a:rPr lang="en-ZA" dirty="0" smtClean="0">
                <a:latin typeface="Times New Roman" pitchFamily="18" charset="0"/>
              </a:rPr>
              <a:t>	</a:t>
            </a:r>
            <a:r>
              <a:rPr lang="en-ZA" sz="1800" dirty="0" smtClean="0">
                <a:latin typeface="Times New Roman" pitchFamily="18" charset="0"/>
              </a:rPr>
              <a:t>To keep accurate books, we need to have the following:</a:t>
            </a:r>
          </a:p>
          <a:p>
            <a:pPr marL="990600" lvl="1" indent="-533400">
              <a:lnSpc>
                <a:spcPct val="80000"/>
              </a:lnSpc>
            </a:pPr>
            <a:r>
              <a:rPr lang="en-ZA" sz="1800" dirty="0" smtClean="0">
                <a:latin typeface="Times New Roman" pitchFamily="18" charset="0"/>
              </a:rPr>
              <a:t>A bank account with a cheque book.</a:t>
            </a:r>
          </a:p>
          <a:p>
            <a:pPr marL="990600" lvl="1" indent="-533400">
              <a:lnSpc>
                <a:spcPct val="80000"/>
              </a:lnSpc>
            </a:pPr>
            <a:r>
              <a:rPr lang="en-ZA" sz="1800" dirty="0" smtClean="0">
                <a:latin typeface="Times New Roman" pitchFamily="18" charset="0"/>
              </a:rPr>
              <a:t>A daily record system with receipts and petty cash vouchers.</a:t>
            </a:r>
          </a:p>
          <a:p>
            <a:pPr marL="990600" lvl="1" indent="-533400">
              <a:lnSpc>
                <a:spcPct val="80000"/>
              </a:lnSpc>
            </a:pPr>
            <a:r>
              <a:rPr lang="en-ZA" sz="1800" dirty="0" smtClean="0">
                <a:latin typeface="Times New Roman" pitchFamily="18" charset="0"/>
              </a:rPr>
              <a:t>A monthly record system with a petty cash book and a cash book for recording and analysing income and expenditure.</a:t>
            </a:r>
          </a:p>
          <a:p>
            <a:pPr marL="990600" lvl="1" indent="-533400">
              <a:lnSpc>
                <a:spcPct val="80000"/>
              </a:lnSpc>
            </a:pPr>
            <a:r>
              <a:rPr lang="en-US" sz="1800" dirty="0" smtClean="0">
                <a:latin typeface="Times New Roman" pitchFamily="18" charset="0"/>
              </a:rPr>
              <a:t>Every financial transaction must go through the following </a:t>
            </a:r>
          </a:p>
          <a:p>
            <a:pPr marL="990600" lvl="1" indent="-533400">
              <a:lnSpc>
                <a:spcPct val="80000"/>
              </a:lnSpc>
              <a:buNone/>
            </a:pPr>
            <a:r>
              <a:rPr lang="en-US" sz="1800" dirty="0" smtClean="0">
                <a:latin typeface="Times New Roman" pitchFamily="18" charset="0"/>
              </a:rPr>
              <a:t>	steps:	</a:t>
            </a:r>
          </a:p>
          <a:p>
            <a:pPr marL="1266825" lvl="2" indent="-609600">
              <a:lnSpc>
                <a:spcPct val="80000"/>
              </a:lnSpc>
            </a:pPr>
            <a:r>
              <a:rPr lang="en-ZA" sz="1400" dirty="0" smtClean="0">
                <a:latin typeface="Times New Roman" pitchFamily="18" charset="0"/>
              </a:rPr>
              <a:t>The transaction (money is spent or received) takes place.</a:t>
            </a:r>
          </a:p>
          <a:p>
            <a:pPr marL="1266825" lvl="2" indent="-609600">
              <a:lnSpc>
                <a:spcPct val="80000"/>
              </a:lnSpc>
            </a:pPr>
            <a:r>
              <a:rPr lang="en-ZA" sz="1400" dirty="0" smtClean="0">
                <a:latin typeface="Times New Roman" pitchFamily="18" charset="0"/>
              </a:rPr>
              <a:t>The transaction is recorded in writing as proof that it has taken place.  This could be in the form of a receipt issued by you for money received, or a receipt issued to you by the supplier when you pay for something.  If the payment is electronic, then you will receive confirmation in a print-out.  If you pay by cheque, or are paid by cheque, you may not receive a receipt or issue one.  Instead, the transaction will be recorded in your bank statement.</a:t>
            </a:r>
          </a:p>
          <a:p>
            <a:pPr marL="1255713" lvl="3" indent="-571500"/>
            <a:r>
              <a:rPr lang="en-ZA" sz="1400" dirty="0" smtClean="0">
                <a:latin typeface="Times New Roman" pitchFamily="18" charset="0"/>
                <a:cs typeface="Times New Roman" pitchFamily="18" charset="0"/>
              </a:rPr>
              <a:t>The transaction is then recorded in an accounting book.  For all money received and spent, this record will be in the cash book (either manually or on computer).</a:t>
            </a:r>
          </a:p>
          <a:p>
            <a:pPr marL="1255713" lvl="3" indent="-571500"/>
            <a:r>
              <a:rPr lang="en-ZA" sz="1400" dirty="0" smtClean="0">
                <a:latin typeface="Times New Roman" pitchFamily="18" charset="0"/>
                <a:cs typeface="Times New Roman" pitchFamily="18" charset="0"/>
              </a:rPr>
              <a:t>A summary is made of all transactions and written in a monthly statement.</a:t>
            </a:r>
          </a:p>
          <a:p>
            <a:pPr marL="1255713" lvl="3" indent="-571500"/>
            <a:r>
              <a:rPr lang="en-ZA" sz="1400" dirty="0" smtClean="0">
                <a:latin typeface="Times New Roman" pitchFamily="18" charset="0"/>
                <a:cs typeface="Times New Roman" pitchFamily="18" charset="0"/>
              </a:rPr>
              <a:t>A summary of all transactions for the year is written in an annual statement.</a:t>
            </a:r>
            <a:endParaRPr lang="en-US" sz="1400" dirty="0" smtClean="0">
              <a:latin typeface="Times New Roman" pitchFamily="18" charset="0"/>
              <a:cs typeface="Times New Roman" pitchFamily="18" charset="0"/>
            </a:endParaRPr>
          </a:p>
          <a:p>
            <a:pPr marL="1266825" lvl="2" indent="-609600">
              <a:lnSpc>
                <a:spcPct val="80000"/>
              </a:lnSpc>
            </a:pPr>
            <a:endParaRPr lang="en-ZA" sz="1400" dirty="0" smtClean="0">
              <a:latin typeface="Times New Roman" pitchFamily="18" charset="0"/>
            </a:endParaRPr>
          </a:p>
          <a:p>
            <a:pPr marL="990600" lvl="1" indent="-533400">
              <a:lnSpc>
                <a:spcPct val="80000"/>
              </a:lnSpc>
            </a:pPr>
            <a:endParaRPr lang="en-ZA" sz="1800" dirty="0" smtClean="0">
              <a:latin typeface="Times New Roman" pitchFamily="18" charset="0"/>
            </a:endParaRPr>
          </a:p>
          <a:p>
            <a:pPr marL="990600" lvl="1" indent="-533400">
              <a:lnSpc>
                <a:spcPct val="80000"/>
              </a:lnSpc>
            </a:pPr>
            <a:endParaRPr lang="en-ZA" sz="1800" dirty="0" smtClean="0">
              <a:latin typeface="Times New Roman" pitchFamily="18" charset="0"/>
            </a:endParaRPr>
          </a:p>
          <a:p>
            <a:pPr marL="609600" indent="-609600">
              <a:lnSpc>
                <a:spcPct val="80000"/>
              </a:lnSpc>
              <a:buFont typeface="Wingdings" pitchFamily="2" charset="2"/>
              <a:buNone/>
            </a:pPr>
            <a:endParaRPr lang="en-US" dirty="0" smtClean="0"/>
          </a:p>
          <a:p>
            <a:pPr marL="609600" indent="-609600">
              <a:lnSpc>
                <a:spcPct val="80000"/>
              </a:lnSpc>
              <a:buFont typeface="Wingdings" pitchFamily="2" charset="2"/>
              <a:buNone/>
            </a:pPr>
            <a:endParaRPr lang="en-US" sz="2000" dirty="0" smtClean="0"/>
          </a:p>
        </p:txBody>
      </p:sp>
    </p:spTree>
  </p:cSld>
  <p:clrMapOvr>
    <a:masterClrMapping/>
  </p:clrMapOvr>
  <p:transition>
    <p:wipe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704088"/>
            <a:ext cx="8229600" cy="591312"/>
          </a:xfrm>
        </p:spPr>
        <p:txBody>
          <a:bodyPr>
            <a:normAutofit/>
          </a:bodyPr>
          <a:lstStyle/>
          <a:p>
            <a:pPr marL="484632" algn="ctr" fontAlgn="auto">
              <a:spcAft>
                <a:spcPts val="0"/>
              </a:spcAft>
              <a:defRPr/>
            </a:pPr>
            <a:r>
              <a:rPr lang="en-US" sz="3000" i="1" dirty="0" smtClean="0">
                <a:solidFill>
                  <a:schemeClr val="tx1"/>
                </a:solidFill>
                <a:effectLst/>
                <a:latin typeface="Times New Roman" pitchFamily="18" charset="0"/>
                <a:cs typeface="Times New Roman" pitchFamily="18" charset="0"/>
              </a:rPr>
              <a:t>The topics we’ll be covering</a:t>
            </a:r>
          </a:p>
        </p:txBody>
      </p:sp>
      <p:sp>
        <p:nvSpPr>
          <p:cNvPr id="21507" name="Rectangle 3"/>
          <p:cNvSpPr>
            <a:spLocks noGrp="1" noChangeArrowheads="1"/>
          </p:cNvSpPr>
          <p:nvPr>
            <p:ph idx="1"/>
          </p:nvPr>
        </p:nvSpPr>
        <p:spPr>
          <a:xfrm>
            <a:off x="1565031" y="1600201"/>
            <a:ext cx="6013938" cy="2971799"/>
          </a:xfrm>
        </p:spPr>
        <p:txBody>
          <a:bodyPr>
            <a:normAutofit fontScale="92500" lnSpcReduction="10000"/>
          </a:bodyPr>
          <a:lstStyle/>
          <a:p>
            <a:pPr>
              <a:buFont typeface="Wingdings" pitchFamily="2" charset="2"/>
              <a:buNone/>
            </a:pPr>
            <a:endParaRPr lang="en-US" sz="2000" dirty="0" smtClean="0"/>
          </a:p>
          <a:p>
            <a:r>
              <a:rPr lang="en-US" sz="2400" dirty="0" smtClean="0"/>
              <a:t> </a:t>
            </a:r>
            <a:r>
              <a:rPr lang="en-US" sz="2400" dirty="0" smtClean="0">
                <a:latin typeface="Times New Roman" pitchFamily="18" charset="0"/>
                <a:cs typeface="Times New Roman" pitchFamily="18" charset="0"/>
              </a:rPr>
              <a:t>It’s all in the Management - Why Financial Management</a:t>
            </a:r>
          </a:p>
          <a:p>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What is Financial Management</a:t>
            </a:r>
          </a:p>
          <a:p>
            <a:endParaRPr lang="en-US" sz="24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 Setting up a bookkeeping system for our  organizations</a:t>
            </a:r>
          </a:p>
          <a:p>
            <a:pPr>
              <a:buNone/>
            </a:pPr>
            <a:endParaRPr lang="en-US" sz="2400" dirty="0" smtClean="0">
              <a:latin typeface="Times New Roman" pitchFamily="18" charset="0"/>
              <a:cs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1354" y="838200"/>
            <a:ext cx="7877908" cy="3416320"/>
          </a:xfrm>
          <a:prstGeom prst="rect">
            <a:avLst/>
          </a:prstGeom>
          <a:noFill/>
        </p:spPr>
        <p:txBody>
          <a:bodyPr wrap="square" rtlCol="0">
            <a:spAutoFit/>
          </a:bodyPr>
          <a:lstStyle/>
          <a:p>
            <a:r>
              <a:rPr lang="en-US" sz="2400" i="1" dirty="0" smtClean="0">
                <a:latin typeface="Times New Roman" pitchFamily="18" charset="0"/>
                <a:cs typeface="Times New Roman" pitchFamily="18" charset="0"/>
              </a:rPr>
              <a:t>Summing it All Up</a:t>
            </a:r>
          </a:p>
          <a:p>
            <a:endParaRPr lang="en-US" sz="2400" i="1" dirty="0">
              <a:latin typeface="Times New Roman" pitchFamily="18" charset="0"/>
              <a:cs typeface="Times New Roman" pitchFamily="18" charset="0"/>
            </a:endParaRPr>
          </a:p>
          <a:p>
            <a:r>
              <a:rPr lang="en-US" sz="2400" i="1" dirty="0" smtClean="0">
                <a:latin typeface="Times New Roman" pitchFamily="18" charset="0"/>
                <a:cs typeface="Times New Roman" pitchFamily="18" charset="0"/>
              </a:rPr>
              <a:t> </a:t>
            </a:r>
          </a:p>
          <a:p>
            <a:pPr>
              <a:buFontTx/>
              <a:buChar char="-"/>
            </a:pPr>
            <a:endParaRPr lang="en-US" sz="2400" i="1" dirty="0" smtClean="0">
              <a:latin typeface="Times New Roman" pitchFamily="18" charset="0"/>
              <a:cs typeface="Times New Roman" pitchFamily="18" charset="0"/>
            </a:endParaRPr>
          </a:p>
          <a:p>
            <a:pPr>
              <a:buFontTx/>
              <a:buChar char="-"/>
            </a:pPr>
            <a:r>
              <a:rPr lang="en-US" sz="2400" i="1" dirty="0" smtClean="0">
                <a:latin typeface="Times New Roman" pitchFamily="18" charset="0"/>
                <a:cs typeface="Times New Roman" pitchFamily="18" charset="0"/>
              </a:rPr>
              <a:t> Why Financial Management</a:t>
            </a:r>
          </a:p>
          <a:p>
            <a:endParaRPr lang="en-US" sz="2400" i="1" dirty="0" smtClean="0">
              <a:latin typeface="Times New Roman" pitchFamily="18" charset="0"/>
              <a:cs typeface="Times New Roman" pitchFamily="18" charset="0"/>
            </a:endParaRPr>
          </a:p>
          <a:p>
            <a:pPr>
              <a:buFontTx/>
              <a:buChar char="-"/>
            </a:pPr>
            <a:r>
              <a:rPr lang="en-US" sz="2400" i="1" dirty="0" smtClean="0">
                <a:latin typeface="Times New Roman" pitchFamily="18" charset="0"/>
                <a:cs typeface="Times New Roman" pitchFamily="18" charset="0"/>
              </a:rPr>
              <a:t> Setting up a Bookkeeping System</a:t>
            </a:r>
          </a:p>
          <a:p>
            <a:endParaRPr lang="en-US" sz="2400" i="1" dirty="0" smtClean="0">
              <a:latin typeface="Times New Roman" pitchFamily="18" charset="0"/>
              <a:cs typeface="Times New Roman" pitchFamily="18" charset="0"/>
            </a:endParaRPr>
          </a:p>
          <a:p>
            <a:pPr>
              <a:buFontTx/>
              <a:buChar char="-"/>
            </a:pPr>
            <a:r>
              <a:rPr lang="en-US" sz="2400" i="1" dirty="0" smtClean="0">
                <a:latin typeface="Times New Roman" pitchFamily="18" charset="0"/>
                <a:cs typeface="Times New Roman" pitchFamily="18" charset="0"/>
              </a:rPr>
              <a:t> What is Financial Management</a:t>
            </a:r>
            <a:endParaRPr lang="en-US" sz="2400" i="1" dirty="0">
              <a:latin typeface="Times New Roman" pitchFamily="18" charset="0"/>
              <a:cs typeface="Times New Roman" pitchFamily="18" charset="0"/>
            </a:endParaRPr>
          </a:p>
        </p:txBody>
      </p:sp>
    </p:spTree>
  </p:cSld>
  <p:clrMapOvr>
    <a:masterClrMapping/>
  </p:clrMapOvr>
  <p:transition>
    <p:wip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125415" y="1219200"/>
            <a:ext cx="6682154" cy="553998"/>
          </a:xfrm>
          <a:prstGeom prst="rect">
            <a:avLst/>
          </a:prstGeom>
          <a:noFill/>
        </p:spPr>
        <p:txBody>
          <a:bodyPr wrap="square" rtlCol="0">
            <a:spAutoFit/>
          </a:bodyPr>
          <a:lstStyle/>
          <a:p>
            <a:r>
              <a:rPr lang="en-US" sz="3000" dirty="0" smtClean="0">
                <a:latin typeface="Times New Roman" pitchFamily="18" charset="0"/>
                <a:cs typeface="Times New Roman" pitchFamily="18" charset="0"/>
              </a:rPr>
              <a:t>Thank You!!</a:t>
            </a:r>
            <a:endParaRPr lang="en-US" sz="3000" dirty="0">
              <a:latin typeface="Times New Roman" pitchFamily="18" charset="0"/>
              <a:cs typeface="Times New Roman" pitchFamily="18" charset="0"/>
            </a:endParaRPr>
          </a:p>
        </p:txBody>
      </p:sp>
      <p:sp>
        <p:nvSpPr>
          <p:cNvPr id="5" name="TextBox 4"/>
          <p:cNvSpPr txBox="1"/>
          <p:nvPr/>
        </p:nvSpPr>
        <p:spPr>
          <a:xfrm>
            <a:off x="1266093" y="3886200"/>
            <a:ext cx="5697415" cy="553998"/>
          </a:xfrm>
          <a:prstGeom prst="rect">
            <a:avLst/>
          </a:prstGeom>
          <a:noFill/>
        </p:spPr>
        <p:txBody>
          <a:bodyPr wrap="square" rtlCol="0">
            <a:spAutoFit/>
          </a:bodyPr>
          <a:lstStyle/>
          <a:p>
            <a:pPr algn="r"/>
            <a:r>
              <a:rPr lang="en-US" sz="3000" dirty="0" smtClean="0">
                <a:latin typeface="Times New Roman" pitchFamily="18" charset="0"/>
                <a:cs typeface="Times New Roman" pitchFamily="18" charset="0"/>
              </a:rPr>
              <a:t>Q&amp;A</a:t>
            </a:r>
            <a:endParaRPr lang="en-US" sz="3000" dirty="0">
              <a:latin typeface="Times New Roman" pitchFamily="18" charset="0"/>
              <a:cs typeface="Times New Roman" pitchFamily="18" charset="0"/>
            </a:endParaRP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0" y="152401"/>
            <a:ext cx="8153400" cy="941387"/>
          </a:xfrm>
        </p:spPr>
        <p:txBody>
          <a:bodyPr>
            <a:normAutofit/>
          </a:bodyPr>
          <a:lstStyle/>
          <a:p>
            <a:pPr marL="484632" fontAlgn="auto">
              <a:spcAft>
                <a:spcPts val="0"/>
              </a:spcAft>
              <a:defRPr/>
            </a:pPr>
            <a:r>
              <a:rPr lang="en-US" sz="3000" i="1" dirty="0" smtClean="0">
                <a:solidFill>
                  <a:schemeClr val="tx1"/>
                </a:solidFill>
                <a:effectLst/>
                <a:latin typeface="Times New Roman" pitchFamily="18" charset="0"/>
              </a:rPr>
              <a:t>Good practice in financial management will:</a:t>
            </a:r>
          </a:p>
        </p:txBody>
      </p:sp>
      <p:sp>
        <p:nvSpPr>
          <p:cNvPr id="13315" name="Rectangle 3"/>
          <p:cNvSpPr>
            <a:spLocks noGrp="1" noChangeArrowheads="1"/>
          </p:cNvSpPr>
          <p:nvPr>
            <p:ph idx="1"/>
          </p:nvPr>
        </p:nvSpPr>
        <p:spPr>
          <a:xfrm>
            <a:off x="492369" y="1371600"/>
            <a:ext cx="8229600" cy="5029200"/>
          </a:xfrm>
        </p:spPr>
        <p:txBody>
          <a:bodyPr>
            <a:normAutofit lnSpcReduction="10000"/>
          </a:bodyPr>
          <a:lstStyle/>
          <a:p>
            <a:r>
              <a:rPr lang="en-US" sz="1800" dirty="0" smtClean="0">
                <a:latin typeface="Times New Roman" pitchFamily="18" charset="0"/>
                <a:cs typeface="Times New Roman" pitchFamily="18" charset="0"/>
              </a:rPr>
              <a:t>help managers to make effective and efficient use of resources to achieve objectives and fulfill commitments to stakeholders</a:t>
            </a:r>
          </a:p>
          <a:p>
            <a:endParaRPr lang="en-US" sz="1800" dirty="0" smtClean="0">
              <a:latin typeface="Times New Roman" pitchFamily="18" charset="0"/>
              <a:cs typeface="Times New Roman" pitchFamily="18" charset="0"/>
            </a:endParaRPr>
          </a:p>
          <a:p>
            <a:r>
              <a:rPr lang="en-US" sz="1800" dirty="0" smtClean="0">
                <a:latin typeface="Times New Roman" pitchFamily="18" charset="0"/>
                <a:cs typeface="Times New Roman" pitchFamily="18" charset="0"/>
              </a:rPr>
              <a:t> help NPOs to be more accountable to donors and other stakeholders</a:t>
            </a:r>
          </a:p>
          <a:p>
            <a:pPr>
              <a:lnSpc>
                <a:spcPct val="90000"/>
              </a:lnSpc>
              <a:buNone/>
            </a:pPr>
            <a:endParaRPr lang="en-US" sz="1800" dirty="0" smtClean="0">
              <a:latin typeface="Times New Roman" pitchFamily="18" charset="0"/>
              <a:cs typeface="Times New Roman" pitchFamily="18" charset="0"/>
            </a:endParaRPr>
          </a:p>
          <a:p>
            <a:pPr>
              <a:lnSpc>
                <a:spcPct val="90000"/>
              </a:lnSpc>
            </a:pPr>
            <a:r>
              <a:rPr lang="en-US" sz="1800" dirty="0" smtClean="0">
                <a:latin typeface="Times New Roman" pitchFamily="18" charset="0"/>
                <a:cs typeface="Times New Roman" pitchFamily="18" charset="0"/>
              </a:rPr>
              <a:t>help NPOs gain the respect and confidence of funding agencies, partners and beneficiaries</a:t>
            </a:r>
          </a:p>
          <a:p>
            <a:pPr>
              <a:lnSpc>
                <a:spcPct val="90000"/>
              </a:lnSpc>
              <a:buFont typeface="Wingdings" pitchFamily="2" charset="2"/>
              <a:buNone/>
            </a:pPr>
            <a:endParaRPr lang="en-US" sz="1800" dirty="0" smtClean="0">
              <a:latin typeface="Times New Roman" pitchFamily="18" charset="0"/>
              <a:cs typeface="Times New Roman" pitchFamily="18" charset="0"/>
            </a:endParaRPr>
          </a:p>
          <a:p>
            <a:pPr>
              <a:lnSpc>
                <a:spcPct val="90000"/>
              </a:lnSpc>
            </a:pPr>
            <a:r>
              <a:rPr lang="en-US" sz="1800" dirty="0" smtClean="0">
                <a:latin typeface="Times New Roman" pitchFamily="18" charset="0"/>
                <a:cs typeface="Times New Roman" pitchFamily="18" charset="0"/>
              </a:rPr>
              <a:t> give the NPO the advantage in competition for increasingly scarce resources</a:t>
            </a:r>
          </a:p>
          <a:p>
            <a:pPr>
              <a:lnSpc>
                <a:spcPct val="90000"/>
              </a:lnSpc>
            </a:pPr>
            <a:endParaRPr lang="en-US" sz="1800" dirty="0" smtClean="0">
              <a:latin typeface="Times New Roman" pitchFamily="18" charset="0"/>
              <a:cs typeface="Times New Roman" pitchFamily="18" charset="0"/>
            </a:endParaRPr>
          </a:p>
          <a:p>
            <a:pPr>
              <a:lnSpc>
                <a:spcPct val="90000"/>
              </a:lnSpc>
            </a:pPr>
            <a:r>
              <a:rPr lang="en-US" sz="1800" dirty="0" smtClean="0">
                <a:latin typeface="Times New Roman" pitchFamily="18" charset="0"/>
                <a:cs typeface="Times New Roman" pitchFamily="18" charset="0"/>
              </a:rPr>
              <a:t> help NPOs prepare themselves for long-term financial sustainability.</a:t>
            </a:r>
          </a:p>
          <a:p>
            <a:pPr>
              <a:lnSpc>
                <a:spcPct val="90000"/>
              </a:lnSpc>
            </a:pPr>
            <a:endParaRPr lang="en-US" sz="1800" dirty="0" smtClean="0">
              <a:latin typeface="Times New Roman" pitchFamily="18" charset="0"/>
              <a:cs typeface="Times New Roman" pitchFamily="18" charset="0"/>
            </a:endParaRPr>
          </a:p>
          <a:p>
            <a:pPr>
              <a:lnSpc>
                <a:spcPct val="90000"/>
              </a:lnSpc>
            </a:pPr>
            <a:r>
              <a:rPr lang="en-US" sz="1800" dirty="0" smtClean="0">
                <a:latin typeface="Times New Roman" pitchFamily="18" charset="0"/>
                <a:cs typeface="Times New Roman" pitchFamily="18" charset="0"/>
              </a:rPr>
              <a:t>help NPOs gain the respect and confidence of funding agencies, partners and beneficiaries</a:t>
            </a:r>
          </a:p>
          <a:p>
            <a:pPr>
              <a:lnSpc>
                <a:spcPct val="90000"/>
              </a:lnSpc>
              <a:buFont typeface="Wingdings" pitchFamily="2" charset="2"/>
              <a:buNone/>
            </a:pPr>
            <a:endParaRPr lang="en-US" sz="1800" dirty="0" smtClean="0">
              <a:latin typeface="Times New Roman" pitchFamily="18" charset="0"/>
              <a:cs typeface="Times New Roman" pitchFamily="18" charset="0"/>
            </a:endParaRPr>
          </a:p>
          <a:p>
            <a:pPr>
              <a:lnSpc>
                <a:spcPct val="90000"/>
              </a:lnSpc>
            </a:pPr>
            <a:r>
              <a:rPr lang="en-US" sz="1800" dirty="0" smtClean="0">
                <a:latin typeface="Times New Roman" pitchFamily="18" charset="0"/>
                <a:cs typeface="Times New Roman" pitchFamily="18" charset="0"/>
              </a:rPr>
              <a:t> give the NPO the advantage in competition for increasingly scarce resources</a:t>
            </a:r>
          </a:p>
          <a:p>
            <a:pPr>
              <a:lnSpc>
                <a:spcPct val="90000"/>
              </a:lnSpc>
            </a:pPr>
            <a:endParaRPr lang="en-US" sz="1800" dirty="0" smtClean="0">
              <a:latin typeface="Times New Roman" pitchFamily="18" charset="0"/>
              <a:cs typeface="Times New Roman" pitchFamily="18" charset="0"/>
            </a:endParaRPr>
          </a:p>
          <a:p>
            <a:pPr>
              <a:lnSpc>
                <a:spcPct val="90000"/>
              </a:lnSpc>
            </a:pPr>
            <a:r>
              <a:rPr lang="en-US" sz="1800" dirty="0" smtClean="0">
                <a:latin typeface="Times New Roman" pitchFamily="18" charset="0"/>
                <a:cs typeface="Times New Roman" pitchFamily="18" charset="0"/>
              </a:rPr>
              <a:t> help NPOs prepare themselves for long-term financial sustainability.</a:t>
            </a:r>
          </a:p>
          <a:p>
            <a:pPr>
              <a:lnSpc>
                <a:spcPct val="90000"/>
              </a:lnSpc>
            </a:pPr>
            <a:endParaRPr lang="en-US" sz="2000" dirty="0" smtClean="0"/>
          </a:p>
          <a:p>
            <a:pPr>
              <a:lnSpc>
                <a:spcPct val="90000"/>
              </a:lnSpc>
            </a:pPr>
            <a:endParaRPr lang="en-US" sz="2000" dirty="0" smtClean="0"/>
          </a:p>
        </p:txBody>
      </p:sp>
    </p:spTree>
  </p:cSld>
  <p:clrMapOvr>
    <a:masterClrMapping/>
  </p:clrMapOvr>
  <p:transition>
    <p:wipe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a:xfrm>
            <a:off x="457200" y="304800"/>
            <a:ext cx="8382000" cy="4876800"/>
          </a:xfrm>
        </p:spPr>
        <p:txBody>
          <a:bodyPr/>
          <a:lstStyle/>
          <a:p>
            <a:pPr>
              <a:lnSpc>
                <a:spcPct val="90000"/>
              </a:lnSpc>
              <a:buFont typeface="Wingdings" pitchFamily="2" charset="2"/>
              <a:buNone/>
            </a:pPr>
            <a:r>
              <a:rPr lang="en-US" i="1" dirty="0" smtClean="0">
                <a:latin typeface="Times New Roman" pitchFamily="18" charset="0"/>
              </a:rPr>
              <a:t>What is Financial Control?</a:t>
            </a:r>
          </a:p>
          <a:p>
            <a:pPr>
              <a:lnSpc>
                <a:spcPct val="90000"/>
              </a:lnSpc>
              <a:buFont typeface="Wingdings" pitchFamily="2" charset="2"/>
              <a:buNone/>
            </a:pPr>
            <a:endParaRPr lang="en-US" i="1" dirty="0" smtClean="0">
              <a:latin typeface="Times New Roman" pitchFamily="18" charset="0"/>
            </a:endParaRPr>
          </a:p>
          <a:p>
            <a:pPr>
              <a:lnSpc>
                <a:spcPct val="90000"/>
              </a:lnSpc>
              <a:buFont typeface="Wingdings" pitchFamily="2" charset="2"/>
              <a:buNone/>
            </a:pPr>
            <a:endParaRPr lang="en-US" i="1" dirty="0" smtClean="0">
              <a:latin typeface="Times New Roman" pitchFamily="18" charset="0"/>
            </a:endParaRPr>
          </a:p>
          <a:p>
            <a:pPr>
              <a:lnSpc>
                <a:spcPct val="90000"/>
              </a:lnSpc>
              <a:buFont typeface="Wingdings" pitchFamily="2" charset="2"/>
              <a:buNone/>
            </a:pPr>
            <a:endParaRPr lang="en-US" sz="2000" b="1" u="sng" dirty="0" smtClean="0">
              <a:latin typeface="Times New Roman" pitchFamily="18" charset="0"/>
            </a:endParaRPr>
          </a:p>
          <a:p>
            <a:pPr>
              <a:lnSpc>
                <a:spcPct val="90000"/>
              </a:lnSpc>
            </a:pPr>
            <a:r>
              <a:rPr lang="en-US" sz="1800" dirty="0" smtClean="0">
                <a:latin typeface="Times New Roman" pitchFamily="18" charset="0"/>
              </a:rPr>
              <a:t>At the heart of financial management is the concept of financial control. </a:t>
            </a:r>
          </a:p>
          <a:p>
            <a:pPr>
              <a:lnSpc>
                <a:spcPct val="90000"/>
              </a:lnSpc>
            </a:pPr>
            <a:endParaRPr lang="en-US" sz="1800" dirty="0" smtClean="0">
              <a:latin typeface="Times New Roman" pitchFamily="18" charset="0"/>
            </a:endParaRPr>
          </a:p>
          <a:p>
            <a:pPr>
              <a:lnSpc>
                <a:spcPct val="90000"/>
              </a:lnSpc>
            </a:pPr>
            <a:r>
              <a:rPr lang="en-US" sz="1800" dirty="0" smtClean="0">
                <a:latin typeface="Times New Roman" pitchFamily="18" charset="0"/>
              </a:rPr>
              <a:t>This describes a situation where the financial resources of an organization are being correctly and effectively used. </a:t>
            </a:r>
          </a:p>
          <a:p>
            <a:pPr>
              <a:lnSpc>
                <a:spcPct val="90000"/>
              </a:lnSpc>
            </a:pPr>
            <a:endParaRPr lang="en-US" sz="1800" dirty="0" smtClean="0">
              <a:latin typeface="Times New Roman" pitchFamily="18" charset="0"/>
            </a:endParaRPr>
          </a:p>
          <a:p>
            <a:pPr>
              <a:lnSpc>
                <a:spcPct val="90000"/>
              </a:lnSpc>
            </a:pPr>
            <a:r>
              <a:rPr lang="en-US" sz="1800" dirty="0" smtClean="0">
                <a:latin typeface="Times New Roman" pitchFamily="18" charset="0"/>
              </a:rPr>
              <a:t>And when this happens, managers will sleep soundly at night, beneficiaries will be well served and donors will be happy with the results. </a:t>
            </a:r>
          </a:p>
          <a:p>
            <a:pPr>
              <a:lnSpc>
                <a:spcPct val="90000"/>
              </a:lnSpc>
              <a:buFont typeface="Wingdings" pitchFamily="2" charset="2"/>
              <a:buNone/>
            </a:pPr>
            <a:endParaRPr lang="en-US" sz="1800" dirty="0" smtClean="0">
              <a:latin typeface="Times New Roman" pitchFamily="18" charset="0"/>
            </a:endParaRPr>
          </a:p>
          <a:p>
            <a:pPr>
              <a:lnSpc>
                <a:spcPct val="90000"/>
              </a:lnSpc>
              <a:buFont typeface="Wingdings" pitchFamily="2" charset="2"/>
              <a:buNone/>
            </a:pPr>
            <a:endParaRPr lang="en-US" sz="1800" dirty="0" smtClean="0">
              <a:latin typeface="Times New Roman" pitchFamily="18" charset="0"/>
            </a:endParaRPr>
          </a:p>
        </p:txBody>
      </p:sp>
    </p:spTree>
  </p:cSld>
  <p:clrMapOvr>
    <a:masterClrMapping/>
  </p:clrMapOvr>
  <p:transition>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idx="1"/>
          </p:nvPr>
        </p:nvSpPr>
        <p:spPr>
          <a:xfrm>
            <a:off x="457200" y="457200"/>
            <a:ext cx="8458200" cy="6096000"/>
          </a:xfrm>
        </p:spPr>
        <p:txBody>
          <a:bodyPr/>
          <a:lstStyle/>
          <a:p>
            <a:pPr algn="just">
              <a:lnSpc>
                <a:spcPct val="80000"/>
              </a:lnSpc>
              <a:buFont typeface="Wingdings" pitchFamily="2" charset="2"/>
              <a:buNone/>
            </a:pPr>
            <a:r>
              <a:rPr lang="en-US" i="1" dirty="0" smtClean="0">
                <a:latin typeface="Times New Roman" pitchFamily="18" charset="0"/>
              </a:rPr>
              <a:t>The 7 Principles of Financial Management</a:t>
            </a:r>
          </a:p>
          <a:p>
            <a:pPr algn="ctr">
              <a:lnSpc>
                <a:spcPct val="80000"/>
              </a:lnSpc>
              <a:buFont typeface="Wingdings" pitchFamily="2" charset="2"/>
              <a:buNone/>
            </a:pPr>
            <a:endParaRPr lang="en-US" sz="1200" dirty="0" smtClean="0">
              <a:latin typeface="Times New Roman" pitchFamily="18" charset="0"/>
            </a:endParaRPr>
          </a:p>
          <a:p>
            <a:pPr marL="55563" indent="9525">
              <a:lnSpc>
                <a:spcPct val="80000"/>
              </a:lnSpc>
              <a:buFont typeface="Wingdings" pitchFamily="2" charset="2"/>
              <a:buNone/>
            </a:pPr>
            <a:endParaRPr lang="en-US" sz="1800" i="1" dirty="0" smtClean="0">
              <a:latin typeface="Times New Roman" pitchFamily="18" charset="0"/>
            </a:endParaRPr>
          </a:p>
          <a:p>
            <a:pPr marL="55563" indent="9525">
              <a:lnSpc>
                <a:spcPct val="80000"/>
              </a:lnSpc>
              <a:buFont typeface="Wingdings" pitchFamily="2" charset="2"/>
              <a:buNone/>
            </a:pPr>
            <a:endParaRPr lang="en-US" sz="1800" i="1" dirty="0" smtClean="0">
              <a:latin typeface="Times New Roman" pitchFamily="18" charset="0"/>
            </a:endParaRPr>
          </a:p>
          <a:p>
            <a:pPr marL="55563" indent="9525">
              <a:lnSpc>
                <a:spcPct val="80000"/>
              </a:lnSpc>
              <a:buFont typeface="Wingdings" pitchFamily="2" charset="2"/>
              <a:buNone/>
            </a:pPr>
            <a:endParaRPr lang="en-US" sz="1800" i="1" dirty="0" smtClean="0">
              <a:latin typeface="Times New Roman" pitchFamily="18" charset="0"/>
            </a:endParaRPr>
          </a:p>
          <a:p>
            <a:pPr marL="55563" indent="9525">
              <a:lnSpc>
                <a:spcPct val="80000"/>
              </a:lnSpc>
              <a:buFont typeface="Wingdings" pitchFamily="2" charset="2"/>
              <a:buNone/>
            </a:pPr>
            <a:endParaRPr lang="en-US" sz="1800" i="1" dirty="0" smtClean="0">
              <a:latin typeface="Times New Roman" pitchFamily="18" charset="0"/>
            </a:endParaRPr>
          </a:p>
          <a:p>
            <a:pPr marL="55563" indent="9525">
              <a:lnSpc>
                <a:spcPct val="80000"/>
              </a:lnSpc>
              <a:buFont typeface="Wingdings" pitchFamily="2" charset="2"/>
              <a:buNone/>
            </a:pPr>
            <a:r>
              <a:rPr lang="en-US" sz="1800" i="1" dirty="0" smtClean="0">
                <a:latin typeface="Times New Roman" pitchFamily="18" charset="0"/>
              </a:rPr>
              <a:t>It is useful to identify a series of good practice principles, which can be used as a standard in  developing proper  financial management systems in an NPO.</a:t>
            </a:r>
          </a:p>
          <a:p>
            <a:pPr>
              <a:lnSpc>
                <a:spcPct val="80000"/>
              </a:lnSpc>
              <a:buFont typeface="Wingdings" pitchFamily="2" charset="2"/>
              <a:buNone/>
            </a:pPr>
            <a:endParaRPr lang="en-US" sz="2400" dirty="0" smtClean="0">
              <a:latin typeface="Times New Roman" pitchFamily="18" charset="0"/>
            </a:endParaRPr>
          </a:p>
          <a:p>
            <a:pPr>
              <a:lnSpc>
                <a:spcPct val="80000"/>
              </a:lnSpc>
              <a:buFont typeface="Wingdings" pitchFamily="2" charset="2"/>
              <a:buNone/>
            </a:pPr>
            <a:r>
              <a:rPr lang="en-US" sz="900" dirty="0" smtClean="0"/>
              <a:t> </a:t>
            </a:r>
          </a:p>
          <a:p>
            <a:pPr>
              <a:lnSpc>
                <a:spcPct val="80000"/>
              </a:lnSpc>
            </a:pPr>
            <a:r>
              <a:rPr lang="en-US" sz="1800" dirty="0" smtClean="0">
                <a:latin typeface="Times New Roman" pitchFamily="18" charset="0"/>
              </a:rPr>
              <a:t>Consistency</a:t>
            </a:r>
          </a:p>
          <a:p>
            <a:pPr>
              <a:lnSpc>
                <a:spcPct val="80000"/>
              </a:lnSpc>
            </a:pPr>
            <a:r>
              <a:rPr lang="en-US" sz="1800" dirty="0" smtClean="0">
                <a:latin typeface="Times New Roman" pitchFamily="18" charset="0"/>
              </a:rPr>
              <a:t> Accountability</a:t>
            </a:r>
          </a:p>
          <a:p>
            <a:pPr>
              <a:lnSpc>
                <a:spcPct val="80000"/>
              </a:lnSpc>
            </a:pPr>
            <a:r>
              <a:rPr lang="en-US" sz="1800" dirty="0" smtClean="0">
                <a:latin typeface="Times New Roman" pitchFamily="18" charset="0"/>
              </a:rPr>
              <a:t>Transparency</a:t>
            </a:r>
          </a:p>
          <a:p>
            <a:pPr>
              <a:lnSpc>
                <a:spcPct val="80000"/>
              </a:lnSpc>
            </a:pPr>
            <a:r>
              <a:rPr lang="en-US" sz="1800" dirty="0" smtClean="0">
                <a:latin typeface="Times New Roman" pitchFamily="18" charset="0"/>
              </a:rPr>
              <a:t> Viability</a:t>
            </a:r>
          </a:p>
          <a:p>
            <a:pPr>
              <a:lnSpc>
                <a:spcPct val="80000"/>
              </a:lnSpc>
            </a:pPr>
            <a:r>
              <a:rPr lang="en-US" sz="1800" dirty="0" smtClean="0">
                <a:latin typeface="Times New Roman" pitchFamily="18" charset="0"/>
              </a:rPr>
              <a:t> Integrity</a:t>
            </a:r>
          </a:p>
          <a:p>
            <a:pPr>
              <a:lnSpc>
                <a:spcPct val="80000"/>
              </a:lnSpc>
            </a:pPr>
            <a:r>
              <a:rPr lang="en-US" sz="1800" dirty="0" smtClean="0">
                <a:latin typeface="Times New Roman" pitchFamily="18" charset="0"/>
              </a:rPr>
              <a:t> Stewardship</a:t>
            </a:r>
          </a:p>
          <a:p>
            <a:pPr>
              <a:lnSpc>
                <a:spcPct val="80000"/>
              </a:lnSpc>
            </a:pPr>
            <a:r>
              <a:rPr lang="en-US" sz="1800" dirty="0" smtClean="0">
                <a:latin typeface="Times New Roman" pitchFamily="18" charset="0"/>
              </a:rPr>
              <a:t> Accounting Standards</a:t>
            </a:r>
          </a:p>
          <a:p>
            <a:pPr>
              <a:lnSpc>
                <a:spcPct val="80000"/>
              </a:lnSpc>
              <a:buFont typeface="Wingdings" pitchFamily="2" charset="2"/>
              <a:buNone/>
            </a:pPr>
            <a:r>
              <a:rPr lang="en-US" sz="2400" dirty="0" smtClean="0"/>
              <a:t>	</a:t>
            </a:r>
          </a:p>
          <a:p>
            <a:pPr>
              <a:lnSpc>
                <a:spcPct val="80000"/>
              </a:lnSpc>
              <a:buFont typeface="Wingdings" pitchFamily="2" charset="2"/>
              <a:buNone/>
            </a:pPr>
            <a:endParaRPr lang="en-US" sz="900" dirty="0" smtClean="0"/>
          </a:p>
          <a:p>
            <a:pPr>
              <a:lnSpc>
                <a:spcPct val="80000"/>
              </a:lnSpc>
              <a:buFont typeface="Wingdings" pitchFamily="2" charset="2"/>
              <a:buNone/>
            </a:pPr>
            <a:endParaRPr lang="en-US" sz="900" dirty="0" smtClean="0"/>
          </a:p>
        </p:txBody>
      </p:sp>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228600" y="277813"/>
            <a:ext cx="8686800" cy="1143000"/>
          </a:xfrm>
        </p:spPr>
        <p:txBody>
          <a:bodyPr/>
          <a:lstStyle/>
          <a:p>
            <a:pPr marL="484632" fontAlgn="auto">
              <a:spcAft>
                <a:spcPts val="0"/>
              </a:spcAft>
              <a:defRPr/>
            </a:pPr>
            <a:r>
              <a:rPr lang="en-US" sz="3000" i="1" dirty="0" smtClean="0">
                <a:solidFill>
                  <a:schemeClr val="tx1"/>
                </a:solidFill>
                <a:latin typeface="Times New Roman" pitchFamily="18" charset="0"/>
              </a:rPr>
              <a:t>The 4 Building Blocks of Financial Management</a:t>
            </a:r>
            <a:r>
              <a:rPr lang="en-US" sz="3400" dirty="0" smtClean="0">
                <a:solidFill>
                  <a:schemeClr val="accent1">
                    <a:tint val="83000"/>
                    <a:satMod val="150000"/>
                  </a:schemeClr>
                </a:solidFill>
                <a:latin typeface="Times New Roman" pitchFamily="18" charset="0"/>
              </a:rPr>
              <a:t/>
            </a:r>
            <a:br>
              <a:rPr lang="en-US" sz="3400" dirty="0" smtClean="0">
                <a:solidFill>
                  <a:schemeClr val="accent1">
                    <a:tint val="83000"/>
                    <a:satMod val="150000"/>
                  </a:schemeClr>
                </a:solidFill>
                <a:latin typeface="Times New Roman" pitchFamily="18" charset="0"/>
              </a:rPr>
            </a:br>
            <a:endParaRPr lang="en-US" sz="3400" dirty="0" smtClean="0">
              <a:solidFill>
                <a:schemeClr val="accent1">
                  <a:tint val="83000"/>
                  <a:satMod val="150000"/>
                </a:schemeClr>
              </a:solidFill>
              <a:latin typeface="Times New Roman" pitchFamily="18" charset="0"/>
            </a:endParaRPr>
          </a:p>
        </p:txBody>
      </p:sp>
      <p:sp>
        <p:nvSpPr>
          <p:cNvPr id="19459" name="Rectangle 3"/>
          <p:cNvSpPr>
            <a:spLocks noGrp="1" noChangeArrowheads="1"/>
          </p:cNvSpPr>
          <p:nvPr>
            <p:ph idx="1"/>
          </p:nvPr>
        </p:nvSpPr>
        <p:spPr>
          <a:xfrm>
            <a:off x="457200" y="1295400"/>
            <a:ext cx="8382000" cy="5257800"/>
          </a:xfrm>
        </p:spPr>
        <p:txBody>
          <a:bodyPr/>
          <a:lstStyle/>
          <a:p>
            <a:pPr>
              <a:lnSpc>
                <a:spcPct val="80000"/>
              </a:lnSpc>
            </a:pPr>
            <a:r>
              <a:rPr lang="en-US" sz="2400" dirty="0" smtClean="0">
                <a:latin typeface="Times New Roman" pitchFamily="18" charset="0"/>
              </a:rPr>
              <a:t>Accounting Records</a:t>
            </a:r>
          </a:p>
          <a:p>
            <a:pPr>
              <a:lnSpc>
                <a:spcPct val="80000"/>
              </a:lnSpc>
              <a:buFont typeface="Wingdings" pitchFamily="2" charset="2"/>
              <a:buNone/>
            </a:pPr>
            <a:r>
              <a:rPr lang="en-US" sz="2800" dirty="0" smtClean="0">
                <a:latin typeface="Times New Roman" pitchFamily="18" charset="0"/>
              </a:rPr>
              <a:t>	</a:t>
            </a:r>
            <a:r>
              <a:rPr lang="en-US" sz="1600" i="1" dirty="0" smtClean="0">
                <a:latin typeface="Times New Roman" pitchFamily="18" charset="0"/>
              </a:rPr>
              <a:t>Every organization must keep an accurate record of financial transactions that take place to show how funds have been used. Accounting records also provide valuable information about how the organization is being managed and whether it is achieving its objectives.</a:t>
            </a:r>
          </a:p>
          <a:p>
            <a:pPr>
              <a:lnSpc>
                <a:spcPct val="80000"/>
              </a:lnSpc>
              <a:buFont typeface="Wingdings" pitchFamily="2" charset="2"/>
              <a:buNone/>
            </a:pPr>
            <a:endParaRPr lang="en-US" sz="1800" dirty="0" smtClean="0">
              <a:latin typeface="Times New Roman" pitchFamily="18" charset="0"/>
            </a:endParaRPr>
          </a:p>
          <a:p>
            <a:pPr>
              <a:lnSpc>
                <a:spcPct val="80000"/>
              </a:lnSpc>
            </a:pPr>
            <a:r>
              <a:rPr lang="en-US" sz="2400" dirty="0" smtClean="0"/>
              <a:t> </a:t>
            </a:r>
            <a:r>
              <a:rPr lang="en-US" sz="2400" dirty="0" smtClean="0">
                <a:latin typeface="Times New Roman" pitchFamily="18" charset="0"/>
              </a:rPr>
              <a:t>Financial Planning</a:t>
            </a:r>
          </a:p>
          <a:p>
            <a:pPr>
              <a:lnSpc>
                <a:spcPct val="80000"/>
              </a:lnSpc>
              <a:buFont typeface="Wingdings" pitchFamily="2" charset="2"/>
              <a:buNone/>
            </a:pPr>
            <a:r>
              <a:rPr lang="en-US" sz="2800" dirty="0" smtClean="0">
                <a:latin typeface="Times New Roman" pitchFamily="18" charset="0"/>
              </a:rPr>
              <a:t>	</a:t>
            </a:r>
            <a:r>
              <a:rPr lang="en-US" sz="1800" i="1" dirty="0" smtClean="0">
                <a:latin typeface="Times New Roman" pitchFamily="18" charset="0"/>
              </a:rPr>
              <a:t>Linked to the organization's strategic and operational plans, the budget is the cornerstone of any financial management system and plays an important role in monitoring the use of funds.</a:t>
            </a:r>
          </a:p>
          <a:p>
            <a:r>
              <a:rPr lang="en-US" sz="2800" b="1" dirty="0" smtClean="0">
                <a:latin typeface="Times New Roman" pitchFamily="18" charset="0"/>
              </a:rPr>
              <a:t> </a:t>
            </a:r>
            <a:r>
              <a:rPr lang="en-US" sz="2400" dirty="0" smtClean="0">
                <a:latin typeface="Times New Roman" pitchFamily="18" charset="0"/>
              </a:rPr>
              <a:t>Financial Monitoring</a:t>
            </a:r>
          </a:p>
          <a:p>
            <a:pPr>
              <a:buFont typeface="Wingdings" pitchFamily="2" charset="2"/>
              <a:buNone/>
            </a:pPr>
            <a:r>
              <a:rPr lang="en-US" sz="1800" dirty="0" smtClean="0">
                <a:latin typeface="Times New Roman" pitchFamily="18" charset="0"/>
              </a:rPr>
              <a:t>	</a:t>
            </a:r>
            <a:r>
              <a:rPr lang="en-US" sz="1800" i="1" dirty="0" smtClean="0">
                <a:latin typeface="Times New Roman" pitchFamily="18" charset="0"/>
              </a:rPr>
              <a:t>Financial reports allow the managers to assess the progress of the organization.</a:t>
            </a:r>
          </a:p>
          <a:p>
            <a:r>
              <a:rPr lang="en-US" sz="2400" dirty="0" smtClean="0">
                <a:latin typeface="Times New Roman" pitchFamily="18" charset="0"/>
              </a:rPr>
              <a:t>Internal Controls</a:t>
            </a:r>
          </a:p>
          <a:p>
            <a:pPr>
              <a:buFont typeface="Wingdings" pitchFamily="2" charset="2"/>
              <a:buNone/>
            </a:pPr>
            <a:r>
              <a:rPr lang="en-US" sz="1800" dirty="0" smtClean="0">
                <a:latin typeface="Times New Roman" pitchFamily="18" charset="0"/>
              </a:rPr>
              <a:t>	</a:t>
            </a:r>
            <a:r>
              <a:rPr lang="en-US" sz="1800" i="1" dirty="0" smtClean="0">
                <a:latin typeface="Times New Roman" pitchFamily="18" charset="0"/>
              </a:rPr>
              <a:t>Checks and balances – collectively referred to as internal controls – are put in place to safeguard an organization's assets and manage internal risk.</a:t>
            </a:r>
          </a:p>
          <a:p>
            <a:pPr>
              <a:lnSpc>
                <a:spcPct val="80000"/>
              </a:lnSpc>
              <a:buFont typeface="Wingdings" pitchFamily="2" charset="2"/>
              <a:buNone/>
            </a:pPr>
            <a:endParaRPr lang="en-US" sz="1800" dirty="0" smtClean="0">
              <a:latin typeface="Times New Roman" pitchFamily="18" charset="0"/>
            </a:endParaRPr>
          </a:p>
          <a:p>
            <a:pPr>
              <a:lnSpc>
                <a:spcPct val="80000"/>
              </a:lnSpc>
            </a:pPr>
            <a:endParaRPr lang="en-US" sz="2800" dirty="0" smtClean="0">
              <a:latin typeface="Times New Roman" pitchFamily="18" charset="0"/>
            </a:endParaRPr>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idx="1"/>
          </p:nvPr>
        </p:nvSpPr>
        <p:spPr>
          <a:xfrm>
            <a:off x="457200" y="457201"/>
            <a:ext cx="8229600" cy="5668963"/>
          </a:xfrm>
        </p:spPr>
        <p:txBody>
          <a:bodyPr>
            <a:normAutofit/>
          </a:bodyPr>
          <a:lstStyle/>
          <a:p>
            <a:pPr>
              <a:lnSpc>
                <a:spcPct val="90000"/>
              </a:lnSpc>
              <a:buFont typeface="Wingdings" pitchFamily="2" charset="2"/>
              <a:buNone/>
            </a:pPr>
            <a:r>
              <a:rPr lang="en-US" i="1" dirty="0" smtClean="0">
                <a:latin typeface="Times New Roman" pitchFamily="18" charset="0"/>
                <a:cs typeface="Times New Roman" pitchFamily="18" charset="0"/>
              </a:rPr>
              <a:t>Effective management of NPOs demands:</a:t>
            </a:r>
          </a:p>
          <a:p>
            <a:pPr>
              <a:lnSpc>
                <a:spcPct val="90000"/>
              </a:lnSpc>
            </a:pPr>
            <a:endParaRPr lang="en-US" sz="2800" dirty="0" smtClean="0">
              <a:latin typeface="Times New Roman" pitchFamily="18" charset="0"/>
              <a:cs typeface="Times New Roman" pitchFamily="18" charset="0"/>
            </a:endParaRPr>
          </a:p>
          <a:p>
            <a:pPr>
              <a:lnSpc>
                <a:spcPct val="90000"/>
              </a:lnSpc>
            </a:pPr>
            <a:r>
              <a:rPr lang="en-US" sz="2400" dirty="0" smtClean="0">
                <a:latin typeface="Times New Roman" pitchFamily="18" charset="0"/>
                <a:cs typeface="Times New Roman" pitchFamily="18" charset="0"/>
              </a:rPr>
              <a:t>Planning</a:t>
            </a:r>
          </a:p>
          <a:p>
            <a:pPr>
              <a:lnSpc>
                <a:spcPct val="90000"/>
              </a:lnSpc>
              <a:buFont typeface="Wingdings" pitchFamily="2" charset="2"/>
              <a:buNone/>
            </a:pPr>
            <a:r>
              <a:rPr lang="en-US" dirty="0" smtClean="0"/>
              <a:t>	</a:t>
            </a:r>
            <a:r>
              <a:rPr lang="en-US" sz="1800" b="1" i="1" dirty="0" smtClean="0">
                <a:latin typeface="Times New Roman" pitchFamily="18" charset="0"/>
                <a:cs typeface="Times New Roman" pitchFamily="18" charset="0"/>
              </a:rPr>
              <a:t>Tools</a:t>
            </a:r>
            <a:r>
              <a:rPr lang="en-US" sz="1800" i="1" dirty="0" smtClean="0">
                <a:latin typeface="Times New Roman" pitchFamily="18" charset="0"/>
                <a:cs typeface="Times New Roman" pitchFamily="18" charset="0"/>
              </a:rPr>
              <a:t>: Strategic plan, business plan, activity plan, budgets, work plans, cash flow forecast, feasibility study…etc.</a:t>
            </a:r>
          </a:p>
          <a:p>
            <a:pPr>
              <a:lnSpc>
                <a:spcPct val="90000"/>
              </a:lnSpc>
            </a:pPr>
            <a:r>
              <a:rPr lang="en-US" sz="2400" dirty="0" smtClean="0">
                <a:latin typeface="Times New Roman" pitchFamily="18" charset="0"/>
                <a:cs typeface="Times New Roman" pitchFamily="18" charset="0"/>
              </a:rPr>
              <a:t>Organizing</a:t>
            </a:r>
          </a:p>
          <a:p>
            <a:pPr>
              <a:lnSpc>
                <a:spcPct val="90000"/>
              </a:lnSpc>
              <a:buFont typeface="Wingdings" pitchFamily="2" charset="2"/>
              <a:buNone/>
            </a:pPr>
            <a:r>
              <a:rPr lang="en-US" dirty="0" smtClean="0"/>
              <a:t>	</a:t>
            </a:r>
            <a:r>
              <a:rPr lang="en-US" sz="1800" b="1" i="1" dirty="0" smtClean="0">
                <a:latin typeface="Times New Roman" pitchFamily="18" charset="0"/>
                <a:cs typeface="Times New Roman" pitchFamily="18" charset="0"/>
              </a:rPr>
              <a:t>Tools</a:t>
            </a:r>
            <a:r>
              <a:rPr lang="en-US" sz="1800" i="1" dirty="0" smtClean="0">
                <a:latin typeface="Times New Roman" pitchFamily="18" charset="0"/>
                <a:cs typeface="Times New Roman" pitchFamily="18" charset="0"/>
              </a:rPr>
              <a:t>: Constitution, organization charts, flow diagrams, job descriptions, Chart of Accounts, Finance Manual, budgets…etc.</a:t>
            </a:r>
          </a:p>
          <a:p>
            <a:r>
              <a:rPr lang="en-US" sz="2400" dirty="0" smtClean="0">
                <a:latin typeface="Times New Roman" pitchFamily="18" charset="0"/>
                <a:cs typeface="Times New Roman" pitchFamily="18" charset="0"/>
              </a:rPr>
              <a:t>Controlling</a:t>
            </a:r>
          </a:p>
          <a:p>
            <a:pPr>
              <a:buFont typeface="Wingdings" pitchFamily="2" charset="2"/>
              <a:buNone/>
            </a:pPr>
            <a:r>
              <a:rPr lang="en-US" sz="1800" dirty="0" smtClean="0"/>
              <a:t>	</a:t>
            </a:r>
            <a:r>
              <a:rPr lang="en-US" sz="1800" b="1" i="1" dirty="0" smtClean="0">
                <a:latin typeface="Times New Roman" pitchFamily="18" charset="0"/>
                <a:cs typeface="Times New Roman" pitchFamily="18" charset="0"/>
              </a:rPr>
              <a:t>Tools</a:t>
            </a:r>
            <a:r>
              <a:rPr lang="en-US" sz="1800" i="1" dirty="0" smtClean="0">
                <a:latin typeface="Times New Roman" pitchFamily="18" charset="0"/>
                <a:cs typeface="Times New Roman" pitchFamily="18" charset="0"/>
              </a:rPr>
              <a:t>: Budgets, delegated authority,  procurement procedure, reconciliation, internal and external audit, fixed assets register, vehicle policy, insurance...etc.</a:t>
            </a:r>
          </a:p>
          <a:p>
            <a:pPr>
              <a:buFont typeface="Wingdings" pitchFamily="2" charset="2"/>
              <a:buNone/>
            </a:pPr>
            <a:endParaRPr lang="en-US" sz="1800" dirty="0" smtClean="0"/>
          </a:p>
          <a:p>
            <a:r>
              <a:rPr lang="en-US" sz="2400" dirty="0" smtClean="0">
                <a:latin typeface="Times New Roman" pitchFamily="18" charset="0"/>
                <a:cs typeface="Times New Roman" pitchFamily="18" charset="0"/>
              </a:rPr>
              <a:t>Monitoring</a:t>
            </a:r>
          </a:p>
          <a:p>
            <a:pPr>
              <a:buFont typeface="Wingdings" pitchFamily="2" charset="2"/>
              <a:buNone/>
            </a:pPr>
            <a:r>
              <a:rPr lang="en-US" sz="1800" dirty="0" smtClean="0"/>
              <a:t>	</a:t>
            </a:r>
            <a:r>
              <a:rPr lang="en-US" sz="1800" b="1" i="1" dirty="0" smtClean="0">
                <a:latin typeface="Times New Roman" pitchFamily="18" charset="0"/>
                <a:cs typeface="Times New Roman" pitchFamily="18" charset="0"/>
              </a:rPr>
              <a:t>Tools</a:t>
            </a:r>
            <a:r>
              <a:rPr lang="en-US" sz="1800" i="1" dirty="0" smtClean="0">
                <a:latin typeface="Times New Roman" pitchFamily="18" charset="0"/>
                <a:cs typeface="Times New Roman" pitchFamily="18" charset="0"/>
              </a:rPr>
              <a:t>: Evaluation reports, budget monitoring  reports, cash flow reports, financial statements, project reports, donor reports, audit reports, evaluation reports…etc..</a:t>
            </a:r>
          </a:p>
          <a:p>
            <a:pPr>
              <a:lnSpc>
                <a:spcPct val="90000"/>
              </a:lnSpc>
              <a:buFont typeface="Wingdings" pitchFamily="2" charset="2"/>
              <a:buNone/>
            </a:pPr>
            <a:endParaRPr lang="en-US" sz="1800" dirty="0" smtClean="0">
              <a:latin typeface="Times New Roman" pitchFamily="18" charset="0"/>
              <a:cs typeface="Times New Roman" pitchFamily="18" charset="0"/>
            </a:endParaRPr>
          </a:p>
          <a:p>
            <a:pPr>
              <a:lnSpc>
                <a:spcPct val="90000"/>
              </a:lnSpc>
              <a:buFont typeface="Wingdings" pitchFamily="2" charset="2"/>
              <a:buNone/>
            </a:pPr>
            <a:endParaRPr lang="en-US" dirty="0" smtClean="0"/>
          </a:p>
          <a:p>
            <a:pPr>
              <a:lnSpc>
                <a:spcPct val="90000"/>
              </a:lnSpc>
              <a:buFont typeface="Wingdings" pitchFamily="2" charset="2"/>
              <a:buNone/>
            </a:pPr>
            <a:endParaRPr lang="en-US" dirty="0" smtClean="0"/>
          </a:p>
          <a:p>
            <a:pPr>
              <a:lnSpc>
                <a:spcPct val="90000"/>
              </a:lnSpc>
              <a:buFont typeface="Wingdings" pitchFamily="2" charset="2"/>
              <a:buNone/>
            </a:pPr>
            <a:endParaRPr lang="en-US" dirty="0" smtClean="0"/>
          </a:p>
          <a:p>
            <a:pPr>
              <a:lnSpc>
                <a:spcPct val="90000"/>
              </a:lnSpc>
              <a:buFont typeface="Wingdings" pitchFamily="2" charset="2"/>
              <a:buNone/>
            </a:pPr>
            <a:endParaRPr lang="en-US" dirty="0" smtClean="0"/>
          </a:p>
        </p:txBody>
      </p:sp>
    </p:spTree>
  </p:cSld>
  <p:clrMapOvr>
    <a:masterClrMapping/>
  </p:clrMapOvr>
  <p:transition>
    <p:wipe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Grp="1" noChangeArrowheads="1"/>
          </p:cNvSpPr>
          <p:nvPr>
            <p:ph idx="1"/>
          </p:nvPr>
        </p:nvSpPr>
        <p:spPr>
          <a:xfrm>
            <a:off x="492369" y="1524000"/>
            <a:ext cx="8229600" cy="3352800"/>
          </a:xfrm>
        </p:spPr>
        <p:txBody>
          <a:bodyPr/>
          <a:lstStyle/>
          <a:p>
            <a:pPr>
              <a:buFont typeface="Wingdings" pitchFamily="2" charset="2"/>
              <a:buNone/>
            </a:pPr>
            <a:r>
              <a:rPr lang="en-US" sz="2400" dirty="0" smtClean="0">
                <a:latin typeface="Times New Roman" pitchFamily="18" charset="0"/>
              </a:rPr>
              <a:t>In summary, financial management is all about:</a:t>
            </a:r>
          </a:p>
          <a:p>
            <a:pPr>
              <a:buFont typeface="Wingdings" pitchFamily="2" charset="2"/>
              <a:buNone/>
            </a:pPr>
            <a:endParaRPr lang="en-US" sz="2400" dirty="0" smtClean="0">
              <a:latin typeface="Times New Roman" pitchFamily="18" charset="0"/>
            </a:endParaRPr>
          </a:p>
          <a:p>
            <a:r>
              <a:rPr lang="en-US" sz="2400" dirty="0" smtClean="0">
                <a:latin typeface="Times New Roman" pitchFamily="18" charset="0"/>
              </a:rPr>
              <a:t>Managing scarce resources</a:t>
            </a:r>
          </a:p>
          <a:p>
            <a:r>
              <a:rPr lang="en-US" sz="2400" dirty="0" smtClean="0">
                <a:latin typeface="Times New Roman" pitchFamily="18" charset="0"/>
              </a:rPr>
              <a:t>Managing risk</a:t>
            </a:r>
          </a:p>
          <a:p>
            <a:r>
              <a:rPr lang="en-US" sz="2400" dirty="0" smtClean="0">
                <a:latin typeface="Times New Roman" pitchFamily="18" charset="0"/>
              </a:rPr>
              <a:t>Managing strategically </a:t>
            </a:r>
          </a:p>
          <a:p>
            <a:r>
              <a:rPr lang="en-US" sz="2400" dirty="0" smtClean="0">
                <a:latin typeface="Times New Roman" pitchFamily="18" charset="0"/>
              </a:rPr>
              <a:t>Managing by objectives</a:t>
            </a:r>
          </a:p>
          <a:p>
            <a:endParaRPr lang="en-US" sz="2000" dirty="0" smtClean="0">
              <a:latin typeface="Times New Roman" pitchFamily="18" charset="0"/>
            </a:endParaRPr>
          </a:p>
        </p:txBody>
      </p:sp>
    </p:spTree>
  </p:cSld>
  <p:clrMapOvr>
    <a:masterClrMapping/>
  </p:clrMapOvr>
  <p:transition>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idx="1"/>
          </p:nvPr>
        </p:nvSpPr>
        <p:spPr>
          <a:xfrm>
            <a:off x="457200" y="2133600"/>
            <a:ext cx="8229600" cy="1295400"/>
          </a:xfrm>
        </p:spPr>
        <p:txBody>
          <a:bodyPr/>
          <a:lstStyle/>
          <a:p>
            <a:pPr algn="ctr">
              <a:lnSpc>
                <a:spcPct val="90000"/>
              </a:lnSpc>
              <a:buFont typeface="Wingdings" pitchFamily="2" charset="2"/>
              <a:buNone/>
            </a:pPr>
            <a:r>
              <a:rPr lang="en-US" dirty="0" smtClean="0">
                <a:latin typeface="Times New Roman" pitchFamily="18" charset="0"/>
              </a:rPr>
              <a:t>Setting up a bookkeeping system for</a:t>
            </a:r>
          </a:p>
          <a:p>
            <a:pPr algn="ctr">
              <a:lnSpc>
                <a:spcPct val="90000"/>
              </a:lnSpc>
              <a:buFont typeface="Wingdings" pitchFamily="2" charset="2"/>
              <a:buNone/>
            </a:pPr>
            <a:r>
              <a:rPr lang="en-US" dirty="0" smtClean="0">
                <a:latin typeface="Times New Roman" pitchFamily="18" charset="0"/>
              </a:rPr>
              <a:t>our organizations</a:t>
            </a:r>
          </a:p>
          <a:p>
            <a:pPr>
              <a:lnSpc>
                <a:spcPct val="90000"/>
              </a:lnSpc>
              <a:buFont typeface="Wingdings" pitchFamily="2" charset="2"/>
              <a:buNone/>
            </a:pPr>
            <a:endParaRPr lang="en-US" sz="4000" dirty="0" smtClean="0">
              <a:latin typeface="Times New Roman" pitchFamily="18" charset="0"/>
            </a:endParaRPr>
          </a:p>
        </p:txBody>
      </p:sp>
    </p:spTree>
  </p:cSld>
  <p:clrMapOvr>
    <a:masterClrMapping/>
  </p:clrMapOvr>
  <p:transition>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17</TotalTime>
  <Words>1029</Words>
  <Application>Microsoft Office PowerPoint</Application>
  <PresentationFormat>On-screen Show (4:3)</PresentationFormat>
  <Paragraphs>214</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Flow</vt:lpstr>
      <vt:lpstr>Meeting Agency Reporting Requirements </vt:lpstr>
      <vt:lpstr>The topics we’ll be covering</vt:lpstr>
      <vt:lpstr>Good practice in financial management will:</vt:lpstr>
      <vt:lpstr>PowerPoint Presentation</vt:lpstr>
      <vt:lpstr>PowerPoint Presentation</vt:lpstr>
      <vt:lpstr>The 4 Building Blocks of Financial Management </vt:lpstr>
      <vt:lpstr>PowerPoint Presentation</vt:lpstr>
      <vt:lpstr>PowerPoint Presentation</vt:lpstr>
      <vt:lpstr>PowerPoint Presentation</vt:lpstr>
      <vt:lpstr>What is the Right System? </vt:lpstr>
      <vt:lpstr>Considerations for identifying the right system contd.</vt:lpstr>
      <vt:lpstr>Steps to Developing a Bookkeeping System</vt:lpstr>
      <vt:lpstr>PowerPoint Presentation</vt:lpstr>
      <vt:lpstr>PowerPoint Presentation</vt:lpstr>
      <vt:lpstr>PowerPoint Presentation</vt:lpstr>
      <vt:lpstr>PowerPoint Presentation</vt:lpstr>
      <vt:lpstr>PowerPoint Presentation</vt:lpstr>
      <vt:lpstr>While developing the policy:</vt:lpstr>
      <vt:lpstr>PowerPoint Presentation</vt:lpstr>
      <vt:lpstr>PowerPoint Presentation</vt:lpstr>
      <vt:lpstr>PowerPoint Presentation</vt:lpstr>
    </vt:vector>
  </TitlesOfParts>
  <Company>LRRC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Meeting Agency Reporting Requirements</dc:title>
  <dc:creator>User</dc:creator>
  <cp:lastModifiedBy>Nethanel Vilensky</cp:lastModifiedBy>
  <cp:revision>9</cp:revision>
  <dcterms:created xsi:type="dcterms:W3CDTF">2011-05-19T20:53:33Z</dcterms:created>
  <dcterms:modified xsi:type="dcterms:W3CDTF">2011-05-31T14:37:18Z</dcterms:modified>
</cp:coreProperties>
</file>